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69" r:id="rId2"/>
    <p:sldId id="301" r:id="rId3"/>
    <p:sldId id="283" r:id="rId4"/>
    <p:sldId id="291" r:id="rId5"/>
    <p:sldId id="302"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75059" autoAdjust="0"/>
  </p:normalViewPr>
  <p:slideViewPr>
    <p:cSldViewPr snapToGrid="0">
      <p:cViewPr varScale="1">
        <p:scale>
          <a:sx n="61" d="100"/>
          <a:sy n="61" d="100"/>
        </p:scale>
        <p:origin x="1368" y="34"/>
      </p:cViewPr>
      <p:guideLst/>
    </p:cSldViewPr>
  </p:slideViewPr>
  <p:notesTextViewPr>
    <p:cViewPr>
      <p:scale>
        <a:sx n="125" d="100"/>
        <a:sy n="125" d="100"/>
      </p:scale>
      <p:origin x="0" y="0"/>
    </p:cViewPr>
  </p:notesTextViewPr>
  <p:sorterViewPr>
    <p:cViewPr>
      <p:scale>
        <a:sx n="200" d="100"/>
        <a:sy n="200" d="100"/>
      </p:scale>
      <p:origin x="0" y="0"/>
    </p:cViewPr>
  </p:sorterViewPr>
  <p:notesViewPr>
    <p:cSldViewPr snapToGrid="0">
      <p:cViewPr varScale="1">
        <p:scale>
          <a:sx n="84" d="100"/>
          <a:sy n="84" d="100"/>
        </p:scale>
        <p:origin x="382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おじまゆきやです．複数のテレプレゼンスロボットを用いた２重身体感覚に関する研究について発表します．キーワードは複数ロボット，多重化身体です．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のテレプレゼンスシステムの多くはいっかしょの遠隔空間に没入しますが，労働生産性や多様な体験の時間効率を向上することを考えた場合，複数の空間に同時に没入できる可能性について検討することも有益であると考えられます．</a:t>
            </a:r>
            <a:endParaRPr kumimoji="1" lang="en-US" altLang="ja-JP" dirty="0"/>
          </a:p>
          <a:p>
            <a:r>
              <a:rPr kumimoji="1" lang="ja-JP" altLang="en-US" dirty="0"/>
              <a:t>そこで，ほん研究は，２箇所の空間にほぼ同時に没入体験する場合の特性を解明することを目的としています．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a:t>
            </a:fld>
            <a:endParaRPr kumimoji="1" lang="ja-JP" altLang="en-US"/>
          </a:p>
        </p:txBody>
      </p:sp>
    </p:spTree>
    <p:extLst>
      <p:ext uri="{BB962C8B-B14F-4D97-AF65-F5344CB8AC3E}">
        <p14:creationId xmlns:p14="http://schemas.microsoft.com/office/powerpoint/2010/main" val="2521447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体験者の知覚的な主観視点を２箇所とするためには，知覚事象の時間的多重化，または空間的多重化を行うことが必要です．</a:t>
            </a:r>
          </a:p>
          <a:p>
            <a:r>
              <a:rPr kumimoji="1" lang="ja-JP" altLang="en-US" dirty="0"/>
              <a:t>ある空間の視点で知覚された情報は，記憶された空間，つまり認知空間として短期間維持されます．</a:t>
            </a:r>
            <a:endParaRPr kumimoji="1" lang="en-US" altLang="ja-JP" dirty="0"/>
          </a:p>
          <a:p>
            <a:r>
              <a:rPr kumimoji="1" lang="ja-JP" altLang="en-US" dirty="0"/>
              <a:t>２重化の場合，２つの認知空間が維持されます．</a:t>
            </a:r>
          </a:p>
          <a:p>
            <a:r>
              <a:rPr kumimoji="1" lang="ja-JP" altLang="en-US" dirty="0"/>
              <a:t>このとき，知覚主体としての自己の身体が，２重化されて，空間の中に定位される様子を調査するために，次のような認知形式を仮定しました．</a:t>
            </a:r>
          </a:p>
          <a:p>
            <a:r>
              <a:rPr kumimoji="1" lang="ja-JP" altLang="en-US" dirty="0"/>
              <a:t>左の図に示した認知形式では，体験者が，分身して２箇所に存在すると感じる場合です．</a:t>
            </a:r>
          </a:p>
          <a:p>
            <a:r>
              <a:rPr kumimoji="1" lang="ja-JP" altLang="en-US" dirty="0"/>
              <a:t>一方，右の図は，体験者が自分の身体は１つで，２つの空間が融合した空間に，存在すると感じる場合です．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3</a:t>
            </a:fld>
            <a:endParaRPr kumimoji="1" lang="ja-JP" altLang="en-US"/>
          </a:p>
        </p:txBody>
      </p:sp>
    </p:spTree>
    <p:extLst>
      <p:ext uri="{BB962C8B-B14F-4D97-AF65-F5344CB8AC3E}">
        <p14:creationId xmlns:p14="http://schemas.microsoft.com/office/powerpoint/2010/main" val="286916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２重身体が発生するときの特性を調査するため，映像提示および空間選択の形式を比較しました．</a:t>
            </a:r>
            <a:endParaRPr kumimoji="1" lang="en-US" altLang="ja-JP" dirty="0"/>
          </a:p>
          <a:p>
            <a:r>
              <a:rPr kumimoji="1" lang="en-US" altLang="ja-JP" dirty="0"/>
              <a:t>A</a:t>
            </a:r>
            <a:r>
              <a:rPr kumimoji="1" lang="ja-JP" altLang="en-US" dirty="0"/>
              <a:t>条件では，参加者が任意の時点で操作するロボットを変更します．</a:t>
            </a:r>
          </a:p>
          <a:p>
            <a:r>
              <a:rPr kumimoji="1" lang="ja-JP" altLang="en-US" dirty="0"/>
              <a:t>参加者に提示される映像は操作中のロボットから送信される映像のみです．</a:t>
            </a:r>
          </a:p>
          <a:p>
            <a:r>
              <a:rPr kumimoji="1" lang="en-US" altLang="ja-JP" dirty="0"/>
              <a:t>B</a:t>
            </a:r>
            <a:r>
              <a:rPr kumimoji="1" lang="ja-JP" altLang="en-US" dirty="0"/>
              <a:t>条件では，２つの空間の映像がオーバーレイされて提示されます．</a:t>
            </a:r>
          </a:p>
          <a:p>
            <a:r>
              <a:rPr kumimoji="1" lang="en-US" altLang="ja-JP" dirty="0"/>
              <a:t>C</a:t>
            </a:r>
            <a:r>
              <a:rPr kumimoji="1" lang="ja-JP" altLang="en-US" dirty="0"/>
              <a:t>条件では映像が</a:t>
            </a:r>
            <a:r>
              <a:rPr kumimoji="1" lang="en-US" altLang="ja-JP" dirty="0"/>
              <a:t>10</a:t>
            </a:r>
            <a:r>
              <a:rPr kumimoji="1" lang="ja-JP" altLang="en-US" dirty="0"/>
              <a:t>秒ごとに自動的に切り替わります．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各条件にて参加者が一度に操作できるロボットは１つのみで，３分間継続的に動かし続けました．</a:t>
            </a:r>
          </a:p>
          <a:p>
            <a:r>
              <a:rPr kumimoji="1" lang="ja-JP" altLang="en-US" dirty="0"/>
              <a:t>質問紙では，２つの空間に同時に存在していると感じた頻度を聞き，先ほど仮定した空間と身体に関する認知形式のうち，最も当てはまるものを聞きました．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4</a:t>
            </a:fld>
            <a:endParaRPr kumimoji="1" lang="ja-JP" altLang="en-US"/>
          </a:p>
        </p:txBody>
      </p:sp>
    </p:spTree>
    <p:extLst>
      <p:ext uri="{BB962C8B-B14F-4D97-AF65-F5344CB8AC3E}">
        <p14:creationId xmlns:p14="http://schemas.microsoft.com/office/powerpoint/2010/main" val="3469330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同時に２つの空間に存在すると感じた頻度について，左の図から，操作するロボットの映像のみを提示する</a:t>
            </a:r>
            <a:r>
              <a:rPr kumimoji="1" lang="en-US" altLang="ja-JP" dirty="0"/>
              <a:t>A</a:t>
            </a:r>
            <a:r>
              <a:rPr kumimoji="1" lang="ja-JP" altLang="en-US" dirty="0"/>
              <a:t>条件よりも，操作しないロボットの映像をオーバーレイした</a:t>
            </a:r>
            <a:r>
              <a:rPr kumimoji="1" lang="en-US" altLang="ja-JP" dirty="0"/>
              <a:t>B</a:t>
            </a:r>
            <a:r>
              <a:rPr kumimoji="1" lang="ja-JP" altLang="en-US" dirty="0"/>
              <a:t>条件が有意に高い結果となりました．</a:t>
            </a:r>
            <a:endParaRPr kumimoji="1" lang="en-US" altLang="ja-JP" dirty="0"/>
          </a:p>
          <a:p>
            <a:r>
              <a:rPr kumimoji="1" lang="ja-JP" altLang="en-US" dirty="0"/>
              <a:t>これは２つの空間が同時に継続的に視覚化されたため，同時存在感覚を高めたと考えられます．</a:t>
            </a:r>
            <a:endParaRPr kumimoji="1" lang="en-US" altLang="ja-JP" dirty="0"/>
          </a:p>
          <a:p>
            <a:r>
              <a:rPr kumimoji="1" lang="ja-JP" altLang="en-US" dirty="0"/>
              <a:t>空間と身体感覚の結果は，</a:t>
            </a:r>
            <a:r>
              <a:rPr kumimoji="1" lang="en-US" altLang="ja-JP" dirty="0"/>
              <a:t>A </a:t>
            </a:r>
            <a:r>
              <a:rPr kumimoji="1" lang="ja-JP" altLang="en-US" dirty="0"/>
              <a:t>および </a:t>
            </a:r>
            <a:r>
              <a:rPr kumimoji="1" lang="en-US" altLang="ja-JP" dirty="0"/>
              <a:t>C </a:t>
            </a:r>
            <a:r>
              <a:rPr kumimoji="1" lang="ja-JP" altLang="en-US" dirty="0"/>
              <a:t>条件では，２つの遠隔空間に分身して存在する感覚を持つ参加者が多くなりました．</a:t>
            </a:r>
          </a:p>
          <a:p>
            <a:r>
              <a:rPr kumimoji="1" lang="ja-JP" altLang="en-US" dirty="0"/>
              <a:t>これは，意識内で２つの空間の関係が設定されていないため，２つの空間が優位で身体位置が分身する感覚が強くなったと考えられます．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B</a:t>
            </a:r>
            <a:r>
              <a:rPr kumimoji="1" lang="ja-JP" altLang="en-US" dirty="0"/>
              <a:t>条件では身体位置が維持されて，２つの空間が引き寄せられて融合しているという回答が多くなり，設問</a:t>
            </a:r>
            <a:r>
              <a:rPr kumimoji="1" lang="en-US" altLang="ja-JP" dirty="0"/>
              <a:t>(a)</a:t>
            </a:r>
            <a:r>
              <a:rPr kumimoji="1" lang="ja-JP" altLang="en-US" dirty="0"/>
              <a:t>の同時性の結果と整合しています．</a:t>
            </a:r>
          </a:p>
          <a:p>
            <a:r>
              <a:rPr kumimoji="1" lang="ja-JP" altLang="en-US" dirty="0"/>
              <a:t>今後は， </a:t>
            </a:r>
            <a:r>
              <a:rPr kumimoji="1" lang="en-US" altLang="ja-JP" dirty="0"/>
              <a:t>2 </a:t>
            </a:r>
            <a:r>
              <a:rPr kumimoji="1" lang="ja-JP" altLang="en-US" dirty="0"/>
              <a:t>台のロボットの同時操作の可能性について検討します．</a:t>
            </a:r>
          </a:p>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5</a:t>
            </a:fld>
            <a:endParaRPr kumimoji="1" lang="ja-JP" altLang="en-US"/>
          </a:p>
        </p:txBody>
      </p:sp>
    </p:spTree>
    <p:extLst>
      <p:ext uri="{BB962C8B-B14F-4D97-AF65-F5344CB8AC3E}">
        <p14:creationId xmlns:p14="http://schemas.microsoft.com/office/powerpoint/2010/main" val="248219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2023/9/12</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9C49A-5398-0BA7-52E9-9374A63AAAA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7B1166-0D20-A595-C5BF-84D6F18AEC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90D381-2FD7-D493-BA14-115131A0BA12}"/>
              </a:ext>
            </a:extLst>
          </p:cNvPr>
          <p:cNvSpPr>
            <a:spLocks noGrp="1"/>
          </p:cNvSpPr>
          <p:nvPr>
            <p:ph type="dt" sz="half" idx="10"/>
          </p:nvPr>
        </p:nvSpPr>
        <p:spPr/>
        <p:txBody>
          <a:bodyPr/>
          <a:lstStyle/>
          <a:p>
            <a:r>
              <a:rPr kumimoji="1" lang="en-US" altLang="ja-JP"/>
              <a:t>2023/9/12</a:t>
            </a:r>
            <a:endParaRPr kumimoji="1" lang="ja-JP" altLang="en-US"/>
          </a:p>
        </p:txBody>
      </p:sp>
      <p:sp>
        <p:nvSpPr>
          <p:cNvPr id="5" name="フッター プレースホルダー 4">
            <a:extLst>
              <a:ext uri="{FF2B5EF4-FFF2-40B4-BE49-F238E27FC236}">
                <a16:creationId xmlns:a16="http://schemas.microsoft.com/office/drawing/2014/main" id="{F6EF0C1D-CFF7-B2E4-54A0-40F16AE4D145}"/>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6" name="スライド番号プレースホルダー 5">
            <a:extLst>
              <a:ext uri="{FF2B5EF4-FFF2-40B4-BE49-F238E27FC236}">
                <a16:creationId xmlns:a16="http://schemas.microsoft.com/office/drawing/2014/main" id="{D8A15EDC-BBAA-98AD-43D7-D5C5A1B8544B}"/>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64421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C585B58-DF86-E063-619E-9205921426A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E4307F-3187-25E5-0391-3643403F9D6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9D923B0-2D05-9720-50D4-7CF05582F32B}"/>
              </a:ext>
            </a:extLst>
          </p:cNvPr>
          <p:cNvSpPr>
            <a:spLocks noGrp="1"/>
          </p:cNvSpPr>
          <p:nvPr>
            <p:ph type="dt" sz="half" idx="10"/>
          </p:nvPr>
        </p:nvSpPr>
        <p:spPr/>
        <p:txBody>
          <a:bodyPr/>
          <a:lstStyle/>
          <a:p>
            <a:r>
              <a:rPr kumimoji="1" lang="en-US" altLang="ja-JP"/>
              <a:t>2023/9/12</a:t>
            </a:r>
            <a:endParaRPr kumimoji="1" lang="ja-JP" altLang="en-US"/>
          </a:p>
        </p:txBody>
      </p:sp>
      <p:sp>
        <p:nvSpPr>
          <p:cNvPr id="5" name="フッター プレースホルダー 4">
            <a:extLst>
              <a:ext uri="{FF2B5EF4-FFF2-40B4-BE49-F238E27FC236}">
                <a16:creationId xmlns:a16="http://schemas.microsoft.com/office/drawing/2014/main" id="{BB44EFBA-3CDF-4BF4-36E9-D39E463501C0}"/>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6" name="スライド番号プレースホルダー 5">
            <a:extLst>
              <a:ext uri="{FF2B5EF4-FFF2-40B4-BE49-F238E27FC236}">
                <a16:creationId xmlns:a16="http://schemas.microsoft.com/office/drawing/2014/main" id="{87C2EBE5-4BC7-6C11-33C0-BF8CFE4316D0}"/>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81073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838200" y="22225"/>
            <a:ext cx="10515600" cy="1325563"/>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2023/9/12</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2023/9/12</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38594-126F-5429-2D96-C43041E67FD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ED0DC8-F622-53EE-9C2B-56C7B1DA627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E881A09-923E-4640-3C76-7B542163650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8D51A70-D853-0867-AE75-7A6213A9FDDB}"/>
              </a:ext>
            </a:extLst>
          </p:cNvPr>
          <p:cNvSpPr>
            <a:spLocks noGrp="1"/>
          </p:cNvSpPr>
          <p:nvPr>
            <p:ph type="dt" sz="half" idx="10"/>
          </p:nvPr>
        </p:nvSpPr>
        <p:spPr/>
        <p:txBody>
          <a:bodyPr/>
          <a:lstStyle/>
          <a:p>
            <a:r>
              <a:rPr kumimoji="1" lang="en-US" altLang="ja-JP"/>
              <a:t>2023/9/12</a:t>
            </a:r>
            <a:endParaRPr kumimoji="1" lang="ja-JP" altLang="en-US"/>
          </a:p>
        </p:txBody>
      </p:sp>
      <p:sp>
        <p:nvSpPr>
          <p:cNvPr id="6" name="フッター プレースホルダー 5">
            <a:extLst>
              <a:ext uri="{FF2B5EF4-FFF2-40B4-BE49-F238E27FC236}">
                <a16:creationId xmlns:a16="http://schemas.microsoft.com/office/drawing/2014/main" id="{42DDA283-014A-E231-9420-BAFE9BB0706C}"/>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7" name="スライド番号プレースホルダー 6">
            <a:extLst>
              <a:ext uri="{FF2B5EF4-FFF2-40B4-BE49-F238E27FC236}">
                <a16:creationId xmlns:a16="http://schemas.microsoft.com/office/drawing/2014/main" id="{31C344D8-4B9C-295E-ADB4-B5B5D0D97365}"/>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9942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E2D1B-D41F-DE13-F63A-4EFCF470983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4C55528-0637-781E-BF6E-483EBF610A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93A0A33-CC12-528B-73BE-FCD3B4E715A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0BB0410-3D79-684E-7A7F-5937A96450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3FCE6D6-3EFC-62E8-05E6-0320B28487F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D3E752A-228E-77D7-EE43-5807BADC0F46}"/>
              </a:ext>
            </a:extLst>
          </p:cNvPr>
          <p:cNvSpPr>
            <a:spLocks noGrp="1"/>
          </p:cNvSpPr>
          <p:nvPr>
            <p:ph type="dt" sz="half" idx="10"/>
          </p:nvPr>
        </p:nvSpPr>
        <p:spPr/>
        <p:txBody>
          <a:bodyPr/>
          <a:lstStyle/>
          <a:p>
            <a:r>
              <a:rPr kumimoji="1" lang="en-US" altLang="ja-JP"/>
              <a:t>2023/9/12</a:t>
            </a:r>
            <a:endParaRPr kumimoji="1" lang="ja-JP" altLang="en-US"/>
          </a:p>
        </p:txBody>
      </p:sp>
      <p:sp>
        <p:nvSpPr>
          <p:cNvPr id="8" name="フッター プレースホルダー 7">
            <a:extLst>
              <a:ext uri="{FF2B5EF4-FFF2-40B4-BE49-F238E27FC236}">
                <a16:creationId xmlns:a16="http://schemas.microsoft.com/office/drawing/2014/main" id="{AD8149AE-7BC2-5850-CE6C-ED57ADDC0A79}"/>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9" name="スライド番号プレースホルダー 8">
            <a:extLst>
              <a:ext uri="{FF2B5EF4-FFF2-40B4-BE49-F238E27FC236}">
                <a16:creationId xmlns:a16="http://schemas.microsoft.com/office/drawing/2014/main" id="{3F5703AE-4A97-09EB-F295-08D2B3CD7174}"/>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350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2023/9/12</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2023/9/12</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63D4C-64C3-BD49-2571-A66E2184F01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A9D7476-BA3E-D08A-915E-82C8CF7A65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E774429-6009-03F2-9210-2B90217E75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C4DD18F-7184-5AEB-E6BC-EF7947D0E278}"/>
              </a:ext>
            </a:extLst>
          </p:cNvPr>
          <p:cNvSpPr>
            <a:spLocks noGrp="1"/>
          </p:cNvSpPr>
          <p:nvPr>
            <p:ph type="dt" sz="half" idx="10"/>
          </p:nvPr>
        </p:nvSpPr>
        <p:spPr/>
        <p:txBody>
          <a:bodyPr/>
          <a:lstStyle/>
          <a:p>
            <a:r>
              <a:rPr kumimoji="1" lang="en-US" altLang="ja-JP"/>
              <a:t>2023/9/12</a:t>
            </a:r>
            <a:endParaRPr kumimoji="1" lang="ja-JP" altLang="en-US"/>
          </a:p>
        </p:txBody>
      </p:sp>
      <p:sp>
        <p:nvSpPr>
          <p:cNvPr id="6" name="フッター プレースホルダー 5">
            <a:extLst>
              <a:ext uri="{FF2B5EF4-FFF2-40B4-BE49-F238E27FC236}">
                <a16:creationId xmlns:a16="http://schemas.microsoft.com/office/drawing/2014/main" id="{E62D1FFF-E226-08C7-75F7-0BBA75B33210}"/>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7" name="スライド番号プレースホルダー 6">
            <a:extLst>
              <a:ext uri="{FF2B5EF4-FFF2-40B4-BE49-F238E27FC236}">
                <a16:creationId xmlns:a16="http://schemas.microsoft.com/office/drawing/2014/main" id="{592299E5-8801-1EDB-5843-D283887CE112}"/>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772852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4D92C8-15E0-1134-3015-130E7CC5D6D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CB22CD1-80E2-A0BD-FE36-31C519DEFD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AC149EB-201E-EDD0-1E8B-989C3DF80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C8D051-843E-814E-226D-8141DC10F244}"/>
              </a:ext>
            </a:extLst>
          </p:cNvPr>
          <p:cNvSpPr>
            <a:spLocks noGrp="1"/>
          </p:cNvSpPr>
          <p:nvPr>
            <p:ph type="dt" sz="half" idx="10"/>
          </p:nvPr>
        </p:nvSpPr>
        <p:spPr/>
        <p:txBody>
          <a:bodyPr/>
          <a:lstStyle/>
          <a:p>
            <a:r>
              <a:rPr kumimoji="1" lang="en-US" altLang="ja-JP"/>
              <a:t>2023/9/12</a:t>
            </a:r>
            <a:endParaRPr kumimoji="1" lang="ja-JP" altLang="en-US"/>
          </a:p>
        </p:txBody>
      </p:sp>
      <p:sp>
        <p:nvSpPr>
          <p:cNvPr id="6" name="フッター プレースホルダー 5">
            <a:extLst>
              <a:ext uri="{FF2B5EF4-FFF2-40B4-BE49-F238E27FC236}">
                <a16:creationId xmlns:a16="http://schemas.microsoft.com/office/drawing/2014/main" id="{3AF2FF51-C31C-5A5A-902E-636B8E56159B}"/>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7" name="スライド番号プレースホルダー 6">
            <a:extLst>
              <a:ext uri="{FF2B5EF4-FFF2-40B4-BE49-F238E27FC236}">
                <a16:creationId xmlns:a16="http://schemas.microsoft.com/office/drawing/2014/main" id="{AF84667A-CBAB-42B1-A5EB-63B6C85D0DFE}"/>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623865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2023/9/12</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3728049" y="6356350"/>
            <a:ext cx="4735902"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第</a:t>
            </a:r>
            <a:r>
              <a:rPr lang="en-US" altLang="ja-JP"/>
              <a:t>28</a:t>
            </a:r>
            <a:r>
              <a:rPr lang="ja-JP" altLang="en-US"/>
              <a:t>回日本バーチャルリアリティ学会大会，東京たま未来メッセ</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svg"/><Relationship Id="rId10" Type="http://schemas.openxmlformats.org/officeDocument/2006/relationships/image" Target="../media/image12.svg"/><Relationship Id="rId19" Type="http://schemas.openxmlformats.org/officeDocument/2006/relationships/image" Target="../media/image21.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4.jp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9.jpg"/><Relationship Id="rId5" Type="http://schemas.openxmlformats.org/officeDocument/2006/relationships/image" Target="../media/image26.png"/><Relationship Id="rId10" Type="http://schemas.microsoft.com/office/2007/relationships/hdphoto" Target="../media/hdphoto3.wdp"/><Relationship Id="rId4" Type="http://schemas.openxmlformats.org/officeDocument/2006/relationships/image" Target="../media/image25.jp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7"/>
            <a:ext cx="11748655" cy="2852737"/>
          </a:xfrm>
        </p:spPr>
        <p:txBody>
          <a:bodyPr anchor="ctr">
            <a:noAutofit/>
          </a:bodyPr>
          <a:lstStyle/>
          <a:p>
            <a:pPr algn="ctr"/>
            <a:r>
              <a:rPr kumimoji="1" lang="ja-JP" altLang="en-US" sz="4800" dirty="0"/>
              <a:t>複数のテレプレゼンスロボットを用いた</a:t>
            </a:r>
            <a:br>
              <a:rPr kumimoji="1" lang="en-US" altLang="ja-JP" sz="4800" dirty="0"/>
            </a:br>
            <a:r>
              <a:rPr kumimoji="1" lang="ja-JP" altLang="en-US" sz="4800" dirty="0"/>
              <a:t>２重身体感覚に関する研究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572079" y="2613891"/>
            <a:ext cx="10108292" cy="2484579"/>
          </a:xfrm>
        </p:spPr>
        <p:txBody>
          <a:bodyPr>
            <a:normAutofit/>
          </a:bodyPr>
          <a:lstStyle/>
          <a:p>
            <a:pPr>
              <a:lnSpc>
                <a:spcPct val="95000"/>
              </a:lnSpc>
            </a:pPr>
            <a:r>
              <a:rPr kumimoji="1" lang="ja-JP" altLang="en-US" sz="2000" dirty="0">
                <a:solidFill>
                  <a:schemeClr val="tx1"/>
                </a:solidFill>
              </a:rPr>
              <a:t>２台のテレプレゼンスロボットを用いて，１人の操作者が</a:t>
            </a:r>
            <a:r>
              <a:rPr kumimoji="1" lang="ja-JP" altLang="en-US" sz="2000" b="1" dirty="0">
                <a:solidFill>
                  <a:schemeClr val="tx1"/>
                </a:solidFill>
              </a:rPr>
              <a:t>２箇所の遠隔空間に没入体験</a:t>
            </a:r>
            <a:r>
              <a:rPr kumimoji="1" lang="ja-JP" altLang="en-US" sz="2000" dirty="0">
                <a:solidFill>
                  <a:schemeClr val="tx1"/>
                </a:solidFill>
              </a:rPr>
              <a:t>できるシステムを構築．</a:t>
            </a:r>
            <a:endParaRPr kumimoji="1" lang="en-US" altLang="ja-JP" sz="2000" dirty="0">
              <a:solidFill>
                <a:schemeClr val="tx1"/>
              </a:solidFill>
            </a:endParaRPr>
          </a:p>
          <a:p>
            <a:r>
              <a:rPr lang="ja-JP" altLang="en-US" sz="2000" b="1" dirty="0">
                <a:solidFill>
                  <a:schemeClr val="tx1"/>
                </a:solidFill>
              </a:rPr>
              <a:t>２空間の提示手法</a:t>
            </a:r>
            <a:r>
              <a:rPr lang="ja-JP" altLang="en-US" sz="2000" dirty="0">
                <a:solidFill>
                  <a:schemeClr val="tx1"/>
                </a:solidFill>
              </a:rPr>
              <a:t>に依存した，</a:t>
            </a:r>
            <a:r>
              <a:rPr lang="ja-JP" altLang="en-US" sz="2000" b="1" dirty="0">
                <a:solidFill>
                  <a:schemeClr val="tx1"/>
                </a:solidFill>
              </a:rPr>
              <a:t>多重化された身体感覚</a:t>
            </a:r>
            <a:r>
              <a:rPr lang="ja-JP" altLang="en-US" sz="2000" dirty="0">
                <a:solidFill>
                  <a:schemeClr val="tx1"/>
                </a:solidFill>
              </a:rPr>
              <a:t>を解明する．</a:t>
            </a:r>
            <a:endParaRPr lang="en-US" altLang="ja-JP" sz="2000" dirty="0">
              <a:solidFill>
                <a:schemeClr val="tx1"/>
              </a:solidFill>
            </a:endParaRPr>
          </a:p>
          <a:p>
            <a:r>
              <a:rPr lang="ja-JP" altLang="en-US" sz="2000" dirty="0">
                <a:solidFill>
                  <a:schemeClr val="tx1"/>
                </a:solidFill>
              </a:rPr>
              <a:t>遠隔空間を１つずつ可視化する形式と，空間を重ねて表示する形式を比較．</a:t>
            </a:r>
            <a:endParaRPr lang="en-US" altLang="ja-JP" sz="2000" dirty="0">
              <a:solidFill>
                <a:schemeClr val="tx1"/>
              </a:solidFill>
            </a:endParaRPr>
          </a:p>
          <a:p>
            <a:pPr>
              <a:lnSpc>
                <a:spcPct val="95000"/>
              </a:lnSpc>
            </a:pPr>
            <a:r>
              <a:rPr lang="ja-JP" altLang="en-US" sz="2000" dirty="0">
                <a:solidFill>
                  <a:schemeClr val="tx1"/>
                </a:solidFill>
              </a:rPr>
              <a:t>結果から２空間の提示継続性が同時知覚性を高め，その際，身体位置を維持したまま</a:t>
            </a:r>
            <a:br>
              <a:rPr lang="en-US" altLang="ja-JP" sz="2000" dirty="0">
                <a:solidFill>
                  <a:schemeClr val="tx1"/>
                </a:solidFill>
              </a:rPr>
            </a:br>
            <a:r>
              <a:rPr lang="ja-JP" altLang="en-US" sz="2000" dirty="0">
                <a:solidFill>
                  <a:schemeClr val="tx1"/>
                </a:solidFill>
              </a:rPr>
              <a:t>２箇所の空間を引きせている感覚が強くなった．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dirty="0"/>
              <a:t>第</a:t>
            </a:r>
            <a:r>
              <a:rPr kumimoji="1" lang="en-US" altLang="ja-JP" dirty="0"/>
              <a:t>28</a:t>
            </a:r>
            <a:r>
              <a:rPr kumimoji="1" lang="ja-JP" altLang="en-US" dirty="0"/>
              <a:t>回日本バーチャルリアリティ学会大会，東京たま未来メッセ</a:t>
            </a:r>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a:t>2023/9/12</a:t>
            </a:r>
            <a:endParaRPr kumimoji="1" lang="ja-JP" altLang="en-US"/>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838200" y="2582954"/>
            <a:ext cx="983385" cy="400110"/>
          </a:xfrm>
          <a:prstGeom prst="rect">
            <a:avLst/>
          </a:prstGeom>
          <a:noFill/>
        </p:spPr>
        <p:txBody>
          <a:bodyPr wrap="square">
            <a:spAutoFit/>
          </a:bodyPr>
          <a:lstStyle/>
          <a:p>
            <a:r>
              <a:rPr kumimoji="1" lang="ja-JP" altLang="en-US" sz="2000" b="1" dirty="0">
                <a:solidFill>
                  <a:schemeClr val="tx1"/>
                </a:solidFill>
              </a:rPr>
              <a:t>概要</a:t>
            </a:r>
            <a:r>
              <a:rPr kumimoji="1" lang="ja-JP" altLang="en-US" sz="2000" dirty="0">
                <a:solidFill>
                  <a:schemeClr val="tx1"/>
                </a:solidFill>
              </a:rPr>
              <a:t>：</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1,2</a:t>
            </a:r>
            <a:r>
              <a:rPr lang="ja-JP" altLang="en-US" dirty="0">
                <a:solidFill>
                  <a:schemeClr val="tx1"/>
                </a:solidFill>
              </a:rPr>
              <a:t>　池井　寧</a:t>
            </a:r>
            <a:r>
              <a:rPr lang="en-US" altLang="ja-JP" baseline="30000" dirty="0">
                <a:solidFill>
                  <a:schemeClr val="tx1"/>
                </a:solidFill>
              </a:rPr>
              <a:t>1,3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0497AD-A744-76BC-6D63-4DA7D1114F93}"/>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8E79F511-4D56-E4FF-4A9B-CE815931B131}"/>
              </a:ext>
            </a:extLst>
          </p:cNvPr>
          <p:cNvSpPr>
            <a:spLocks noGrp="1"/>
          </p:cNvSpPr>
          <p:nvPr>
            <p:ph idx="1"/>
          </p:nvPr>
        </p:nvSpPr>
        <p:spPr>
          <a:xfrm>
            <a:off x="838200" y="1350498"/>
            <a:ext cx="10515600" cy="1720148"/>
          </a:xfrm>
        </p:spPr>
        <p:txBody>
          <a:bodyPr>
            <a:normAutofit/>
          </a:bodyPr>
          <a:lstStyle/>
          <a:p>
            <a:r>
              <a:rPr lang="ja-JP" altLang="en-US" sz="2400" dirty="0"/>
              <a:t>テレプレゼンス・テレイグジスタンスは１箇所の空間に没入する構成となっていることが多い．</a:t>
            </a:r>
            <a:endParaRPr lang="en-US" altLang="ja-JP" sz="2400" dirty="0"/>
          </a:p>
          <a:p>
            <a:pPr>
              <a:lnSpc>
                <a:spcPct val="95000"/>
              </a:lnSpc>
            </a:pPr>
            <a:r>
              <a:rPr lang="ja-JP" altLang="en-US" sz="2400" dirty="0"/>
              <a:t>本研究では，２台のテレプレゼンスロボットを用いて，２箇所の空間を</a:t>
            </a:r>
            <a:br>
              <a:rPr lang="en-US" altLang="ja-JP" sz="2400" dirty="0"/>
            </a:br>
            <a:r>
              <a:rPr lang="ja-JP" altLang="en-US" sz="2400" dirty="0"/>
              <a:t>体験できるシステムを構築</a:t>
            </a:r>
            <a:endParaRPr lang="en-US" altLang="ja-JP" sz="2400" dirty="0"/>
          </a:p>
        </p:txBody>
      </p:sp>
      <p:sp>
        <p:nvSpPr>
          <p:cNvPr id="4" name="日付プレースホルダー 3">
            <a:extLst>
              <a:ext uri="{FF2B5EF4-FFF2-40B4-BE49-F238E27FC236}">
                <a16:creationId xmlns:a16="http://schemas.microsoft.com/office/drawing/2014/main" id="{F98E8514-3DC5-1399-9981-2BB855A2DE8A}"/>
              </a:ext>
            </a:extLst>
          </p:cNvPr>
          <p:cNvSpPr>
            <a:spLocks noGrp="1"/>
          </p:cNvSpPr>
          <p:nvPr>
            <p:ph type="dt" sz="half" idx="10"/>
          </p:nvPr>
        </p:nvSpPr>
        <p:spPr/>
        <p:txBody>
          <a:bodyPr/>
          <a:lstStyle/>
          <a:p>
            <a:r>
              <a:rPr kumimoji="1" lang="en-US" altLang="ja-JP"/>
              <a:t>2023/9/12</a:t>
            </a:r>
            <a:endParaRPr kumimoji="1" lang="ja-JP" altLang="en-US"/>
          </a:p>
        </p:txBody>
      </p:sp>
      <p:sp>
        <p:nvSpPr>
          <p:cNvPr id="5" name="フッター プレースホルダー 4">
            <a:extLst>
              <a:ext uri="{FF2B5EF4-FFF2-40B4-BE49-F238E27FC236}">
                <a16:creationId xmlns:a16="http://schemas.microsoft.com/office/drawing/2014/main" id="{8C09641F-E56F-9860-C959-1D081C274042}"/>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6" name="スライド番号プレースホルダー 5">
            <a:extLst>
              <a:ext uri="{FF2B5EF4-FFF2-40B4-BE49-F238E27FC236}">
                <a16:creationId xmlns:a16="http://schemas.microsoft.com/office/drawing/2014/main" id="{60F13CBD-6C34-2374-71D7-EB5DFA784A5C}"/>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9" name="グラフィックス 8">
            <a:extLst>
              <a:ext uri="{FF2B5EF4-FFF2-40B4-BE49-F238E27FC236}">
                <a16:creationId xmlns:a16="http://schemas.microsoft.com/office/drawing/2014/main" id="{93BCF0CB-8D2D-8839-5A39-707B67C80A1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724"/>
          <a:stretch/>
        </p:blipFill>
        <p:spPr>
          <a:xfrm>
            <a:off x="3193600" y="3020873"/>
            <a:ext cx="1286440" cy="2342627"/>
          </a:xfrm>
          <a:prstGeom prst="rect">
            <a:avLst/>
          </a:prstGeom>
        </p:spPr>
      </p:pic>
      <p:pic>
        <p:nvPicPr>
          <p:cNvPr id="10" name="図 9" descr="草, 屋外, 建物, バイク が含まれている画像&#10;&#10;自動的に生成された説明">
            <a:extLst>
              <a:ext uri="{FF2B5EF4-FFF2-40B4-BE49-F238E27FC236}">
                <a16:creationId xmlns:a16="http://schemas.microsoft.com/office/drawing/2014/main" id="{7327AD3B-5C53-4985-0AA0-C1DA7766019D}"/>
              </a:ext>
            </a:extLst>
          </p:cNvPr>
          <p:cNvPicPr>
            <a:picLocks noChangeAspect="1"/>
          </p:cNvPicPr>
          <p:nvPr/>
        </p:nvPicPr>
        <p:blipFill rotWithShape="1">
          <a:blip r:embed="rId5">
            <a:extLst>
              <a:ext uri="{28A0092B-C50C-407E-A947-70E740481C1C}">
                <a14:useLocalDpi xmlns:a14="http://schemas.microsoft.com/office/drawing/2010/main" val="0"/>
              </a:ext>
            </a:extLst>
          </a:blip>
          <a:srcRect l="4765" t="25808" r="46235" b="-1"/>
          <a:stretch/>
        </p:blipFill>
        <p:spPr>
          <a:xfrm>
            <a:off x="4642477" y="3535306"/>
            <a:ext cx="2167130" cy="1845699"/>
          </a:xfrm>
          <a:prstGeom prst="ellipse">
            <a:avLst/>
          </a:prstGeom>
          <a:ln>
            <a:noFill/>
          </a:ln>
          <a:effectLst>
            <a:softEdge rad="112500"/>
          </a:effectLst>
        </p:spPr>
      </p:pic>
      <p:pic>
        <p:nvPicPr>
          <p:cNvPr id="11" name="図 10" descr="建物, 道路, 乗る, 市 が含まれている画像&#10;&#10;自動的に生成された説明">
            <a:extLst>
              <a:ext uri="{FF2B5EF4-FFF2-40B4-BE49-F238E27FC236}">
                <a16:creationId xmlns:a16="http://schemas.microsoft.com/office/drawing/2014/main" id="{F311D7D2-ABBE-BCE0-56D1-C21B1344B1AB}"/>
              </a:ext>
            </a:extLst>
          </p:cNvPr>
          <p:cNvPicPr>
            <a:picLocks noChangeAspect="1"/>
          </p:cNvPicPr>
          <p:nvPr/>
        </p:nvPicPr>
        <p:blipFill rotWithShape="1">
          <a:blip r:embed="rId6">
            <a:extLst>
              <a:ext uri="{28A0092B-C50C-407E-A947-70E740481C1C}">
                <a14:useLocalDpi xmlns:a14="http://schemas.microsoft.com/office/drawing/2010/main" val="0"/>
              </a:ext>
            </a:extLst>
          </a:blip>
          <a:srcRect l="46178" t="-426" r="-178" b="5617"/>
          <a:stretch/>
        </p:blipFill>
        <p:spPr>
          <a:xfrm>
            <a:off x="6972044" y="3497755"/>
            <a:ext cx="1964388" cy="1940005"/>
          </a:xfrm>
          <a:prstGeom prst="ellipse">
            <a:avLst/>
          </a:prstGeom>
          <a:ln>
            <a:noFill/>
          </a:ln>
          <a:effectLst>
            <a:softEdge rad="112500"/>
          </a:effectLst>
        </p:spPr>
      </p:pic>
      <p:sp>
        <p:nvSpPr>
          <p:cNvPr id="13" name="テキスト ボックス 12">
            <a:extLst>
              <a:ext uri="{FF2B5EF4-FFF2-40B4-BE49-F238E27FC236}">
                <a16:creationId xmlns:a16="http://schemas.microsoft.com/office/drawing/2014/main" id="{BCDCE390-8D8F-3FC1-1145-A38AB228A5FA}"/>
              </a:ext>
            </a:extLst>
          </p:cNvPr>
          <p:cNvSpPr txBox="1"/>
          <p:nvPr/>
        </p:nvSpPr>
        <p:spPr>
          <a:xfrm>
            <a:off x="791072" y="5635445"/>
            <a:ext cx="10515599" cy="523220"/>
          </a:xfrm>
          <a:prstGeom prst="rect">
            <a:avLst/>
          </a:prstGeom>
          <a:noFill/>
        </p:spPr>
        <p:txBody>
          <a:bodyPr wrap="square">
            <a:spAutoFit/>
          </a:bodyPr>
          <a:lstStyle/>
          <a:p>
            <a:r>
              <a:rPr lang="ja-JP" altLang="en-US" sz="2800" b="1" dirty="0"/>
              <a:t>目的：２箇所の空間</a:t>
            </a:r>
            <a:r>
              <a:rPr lang="ja-JP" altLang="en-US" sz="2800" dirty="0"/>
              <a:t>に</a:t>
            </a:r>
            <a:r>
              <a:rPr lang="ja-JP" altLang="en-US" sz="2800" b="1" dirty="0"/>
              <a:t>ほぼ同時に没入体験</a:t>
            </a:r>
            <a:r>
              <a:rPr lang="ja-JP" altLang="en-US" sz="2800" dirty="0"/>
              <a:t>する場合の特性の解明</a:t>
            </a:r>
            <a:endParaRPr kumimoji="1" lang="en-US" altLang="ja-JP" sz="2800" dirty="0"/>
          </a:p>
        </p:txBody>
      </p:sp>
    </p:spTree>
    <p:extLst>
      <p:ext uri="{BB962C8B-B14F-4D97-AF65-F5344CB8AC3E}">
        <p14:creationId xmlns:p14="http://schemas.microsoft.com/office/powerpoint/2010/main" val="11235531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7CFB51-E716-1791-CC18-9A298AE56FDF}"/>
              </a:ext>
            </a:extLst>
          </p:cNvPr>
          <p:cNvSpPr>
            <a:spLocks noGrp="1"/>
          </p:cNvSpPr>
          <p:nvPr>
            <p:ph type="title"/>
          </p:nvPr>
        </p:nvSpPr>
        <p:spPr/>
        <p:txBody>
          <a:bodyPr/>
          <a:lstStyle/>
          <a:p>
            <a:r>
              <a:rPr lang="ja-JP" altLang="en-US" dirty="0"/>
              <a:t>２重化された身体認知の仮定</a:t>
            </a:r>
            <a:endParaRPr kumimoji="1" lang="ja-JP" altLang="en-US" dirty="0"/>
          </a:p>
        </p:txBody>
      </p:sp>
      <p:sp>
        <p:nvSpPr>
          <p:cNvPr id="3" name="コンテンツ プレースホルダー 2">
            <a:extLst>
              <a:ext uri="{FF2B5EF4-FFF2-40B4-BE49-F238E27FC236}">
                <a16:creationId xmlns:a16="http://schemas.microsoft.com/office/drawing/2014/main" id="{E88210E3-D9DF-BC2A-AB51-4BFE38CDD622}"/>
              </a:ext>
            </a:extLst>
          </p:cNvPr>
          <p:cNvSpPr>
            <a:spLocks noGrp="1"/>
          </p:cNvSpPr>
          <p:nvPr>
            <p:ph idx="1"/>
          </p:nvPr>
        </p:nvSpPr>
        <p:spPr>
          <a:xfrm>
            <a:off x="757646" y="1169918"/>
            <a:ext cx="10711543" cy="2074480"/>
          </a:xfrm>
        </p:spPr>
        <p:txBody>
          <a:bodyPr>
            <a:normAutofit/>
          </a:bodyPr>
          <a:lstStyle/>
          <a:p>
            <a:r>
              <a:rPr lang="ja-JP" altLang="en-US" sz="2400" dirty="0"/>
              <a:t>知覚的な主観視点を２箇所にするためには知覚事象の</a:t>
            </a:r>
            <a:r>
              <a:rPr lang="ja-JP" altLang="en-US" sz="2400" b="1" dirty="0"/>
              <a:t>時間的多重</a:t>
            </a:r>
            <a:r>
              <a:rPr lang="ja-JP" altLang="en-US" sz="2400" dirty="0"/>
              <a:t>または</a:t>
            </a:r>
            <a:br>
              <a:rPr lang="en-US" altLang="ja-JP" sz="2400" dirty="0"/>
            </a:br>
            <a:r>
              <a:rPr lang="ja-JP" altLang="en-US" sz="2400" b="1" dirty="0"/>
              <a:t>空間的多重</a:t>
            </a:r>
            <a:r>
              <a:rPr lang="ja-JP" altLang="en-US" sz="2400" dirty="0"/>
              <a:t>を行うことが必要である．</a:t>
            </a:r>
            <a:endParaRPr lang="en-US" altLang="ja-JP" sz="2400" dirty="0"/>
          </a:p>
          <a:p>
            <a:r>
              <a:rPr lang="ja-JP" altLang="en-US" sz="2400" dirty="0"/>
              <a:t>２重化の場合，２つの認知空間（記憶空間）が維持された状態になる．</a:t>
            </a:r>
            <a:endParaRPr lang="en-US" altLang="ja-JP" sz="2400" dirty="0"/>
          </a:p>
          <a:p>
            <a:r>
              <a:rPr lang="ja-JP" altLang="en-US" sz="2400" dirty="0"/>
              <a:t>このとき，知覚主体としての</a:t>
            </a:r>
            <a:r>
              <a:rPr lang="ja-JP" altLang="en-US" sz="2400" b="1" dirty="0"/>
              <a:t>自己の身体が２重化</a:t>
            </a:r>
            <a:r>
              <a:rPr lang="ja-JP" altLang="en-US" sz="2400" dirty="0"/>
              <a:t>されて（</a:t>
            </a:r>
            <a:r>
              <a:rPr lang="ja-JP" altLang="en-US" sz="2400" b="1" dirty="0"/>
              <a:t>２重身体</a:t>
            </a:r>
            <a:r>
              <a:rPr lang="ja-JP" altLang="en-US" sz="2400" dirty="0"/>
              <a:t>），</a:t>
            </a:r>
            <a:br>
              <a:rPr lang="en-US" altLang="ja-JP" sz="2400" dirty="0"/>
            </a:br>
            <a:r>
              <a:rPr lang="ja-JP" altLang="en-US" sz="2400" dirty="0"/>
              <a:t>空間の中に定位される態様について調査するため，以下の認知形式を仮定</a:t>
            </a:r>
            <a:endParaRPr kumimoji="1" lang="en-US" altLang="ja-JP" sz="2400" dirty="0"/>
          </a:p>
        </p:txBody>
      </p:sp>
      <p:sp>
        <p:nvSpPr>
          <p:cNvPr id="4" name="スライド番号プレースホルダー 3">
            <a:extLst>
              <a:ext uri="{FF2B5EF4-FFF2-40B4-BE49-F238E27FC236}">
                <a16:creationId xmlns:a16="http://schemas.microsoft.com/office/drawing/2014/main" id="{E6C1FD6E-35F3-E457-4AC2-AE2650F50FBE}"/>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a:p>
        </p:txBody>
      </p:sp>
      <p:sp>
        <p:nvSpPr>
          <p:cNvPr id="40" name="テキスト ボックス 39">
            <a:extLst>
              <a:ext uri="{FF2B5EF4-FFF2-40B4-BE49-F238E27FC236}">
                <a16:creationId xmlns:a16="http://schemas.microsoft.com/office/drawing/2014/main" id="{21F3B84E-D23D-B7D0-F261-E98F919D87FA}"/>
              </a:ext>
            </a:extLst>
          </p:cNvPr>
          <p:cNvSpPr txBox="1"/>
          <p:nvPr/>
        </p:nvSpPr>
        <p:spPr>
          <a:xfrm>
            <a:off x="363141" y="5911194"/>
            <a:ext cx="4573002" cy="400110"/>
          </a:xfrm>
          <a:prstGeom prst="rect">
            <a:avLst/>
          </a:prstGeom>
          <a:noFill/>
        </p:spPr>
        <p:txBody>
          <a:bodyPr wrap="square" rtlCol="0">
            <a:spAutoFit/>
          </a:bodyPr>
          <a:lstStyle/>
          <a:p>
            <a:pPr algn="ctr"/>
            <a:r>
              <a:rPr kumimoji="1" lang="ja-JP" altLang="en-US" sz="2000" b="1" dirty="0">
                <a:solidFill>
                  <a:schemeClr val="accent4">
                    <a:lumMod val="75000"/>
                  </a:schemeClr>
                </a:solidFill>
              </a:rPr>
              <a:t>分身で２箇所に存在する認知形式</a:t>
            </a:r>
          </a:p>
        </p:txBody>
      </p:sp>
      <p:sp>
        <p:nvSpPr>
          <p:cNvPr id="130" name="テキスト ボックス 129">
            <a:extLst>
              <a:ext uri="{FF2B5EF4-FFF2-40B4-BE49-F238E27FC236}">
                <a16:creationId xmlns:a16="http://schemas.microsoft.com/office/drawing/2014/main" id="{C7612845-FFBB-128D-A93D-60B2DC883571}"/>
              </a:ext>
            </a:extLst>
          </p:cNvPr>
          <p:cNvSpPr txBox="1"/>
          <p:nvPr/>
        </p:nvSpPr>
        <p:spPr>
          <a:xfrm>
            <a:off x="4860238" y="5903876"/>
            <a:ext cx="7089315" cy="400110"/>
          </a:xfrm>
          <a:prstGeom prst="rect">
            <a:avLst/>
          </a:prstGeom>
          <a:noFill/>
        </p:spPr>
        <p:txBody>
          <a:bodyPr wrap="square" rtlCol="0">
            <a:spAutoFit/>
          </a:bodyPr>
          <a:lstStyle/>
          <a:p>
            <a:r>
              <a:rPr lang="ja-JP" altLang="en-US" sz="2000" b="1" dirty="0">
                <a:solidFill>
                  <a:schemeClr val="accent1"/>
                </a:solidFill>
              </a:rPr>
              <a:t>１つの身体で２つの空間が融合した空間に存在する認知形式</a:t>
            </a:r>
            <a:endParaRPr kumimoji="1" lang="ja-JP" altLang="en-US" sz="2000" b="1" dirty="0">
              <a:solidFill>
                <a:schemeClr val="accent1"/>
              </a:solidFill>
            </a:endParaRPr>
          </a:p>
        </p:txBody>
      </p:sp>
      <p:pic>
        <p:nvPicPr>
          <p:cNvPr id="8" name="グラフィックス 7" descr="男性 枠線">
            <a:extLst>
              <a:ext uri="{FF2B5EF4-FFF2-40B4-BE49-F238E27FC236}">
                <a16:creationId xmlns:a16="http://schemas.microsoft.com/office/drawing/2014/main" id="{A0B6C7C0-BC0E-C956-326B-ECAAC15CA6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6697" y="5019566"/>
            <a:ext cx="1168324" cy="751710"/>
          </a:xfrm>
          <a:prstGeom prst="rect">
            <a:avLst/>
          </a:prstGeom>
        </p:spPr>
      </p:pic>
      <mc:AlternateContent xmlns:mc="http://schemas.openxmlformats.org/markup-compatibility/2006" xmlns:a14="http://schemas.microsoft.com/office/drawing/2010/main">
        <mc:Choice Requires="a14">
          <p:sp>
            <p:nvSpPr>
              <p:cNvPr id="7" name="四角形: 角を丸くする 6">
                <a:extLst>
                  <a:ext uri="{FF2B5EF4-FFF2-40B4-BE49-F238E27FC236}">
                    <a16:creationId xmlns:a16="http://schemas.microsoft.com/office/drawing/2014/main" id="{4DCF6A47-5A92-E91B-9B38-7EA823B804CF}"/>
                  </a:ext>
                </a:extLst>
              </p:cNvPr>
              <p:cNvSpPr/>
              <p:nvPr/>
            </p:nvSpPr>
            <p:spPr>
              <a:xfrm>
                <a:off x="2813909" y="3386565"/>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ea typeface="Meiryo UI" panose="020B0604030504040204" pitchFamily="50" charset="-128"/>
                  </a:rPr>
                  <a:t>遠隔空間</a:t>
                </a:r>
                <a:r>
                  <a:rPr kumimoji="1" lang="en-US" altLang="ja-JP" sz="1600" b="1" dirty="0">
                    <a:solidFill>
                      <a:schemeClr val="tx1"/>
                    </a:solidFill>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ea typeface="Meiryo UI" panose="020B0604030504040204" pitchFamily="50" charset="-128"/>
                </a:endParaRPr>
              </a:p>
            </p:txBody>
          </p:sp>
        </mc:Choice>
        <mc:Fallback xmlns="">
          <p:sp>
            <p:nvSpPr>
              <p:cNvPr id="7" name="四角形: 角を丸くする 6">
                <a:extLst>
                  <a:ext uri="{FF2B5EF4-FFF2-40B4-BE49-F238E27FC236}">
                    <a16:creationId xmlns:a16="http://schemas.microsoft.com/office/drawing/2014/main" id="{4DCF6A47-5A92-E91B-9B38-7EA823B804CF}"/>
                  </a:ext>
                </a:extLst>
              </p:cNvPr>
              <p:cNvSpPr>
                <a:spLocks noRot="1" noChangeAspect="1" noMove="1" noResize="1" noEditPoints="1" noAdjustHandles="1" noChangeArrowheads="1" noChangeShapeType="1" noTextEdit="1"/>
              </p:cNvSpPr>
              <p:nvPr/>
            </p:nvSpPr>
            <p:spPr>
              <a:xfrm>
                <a:off x="2813909" y="3386565"/>
                <a:ext cx="2122234" cy="1215960"/>
              </a:xfrm>
              <a:prstGeom prst="roundRect">
                <a:avLst>
                  <a:gd name="adj" fmla="val 19549"/>
                </a:avLst>
              </a:prstGeom>
              <a:blipFill>
                <a:blip r:embed="rId5"/>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9678D95-B8BC-EB0D-E735-DD8D206815B6}"/>
                  </a:ext>
                </a:extLst>
              </p:cNvPr>
              <p:cNvSpPr txBox="1"/>
              <p:nvPr/>
            </p:nvSpPr>
            <p:spPr>
              <a:xfrm>
                <a:off x="3087919" y="3735471"/>
                <a:ext cx="1398456"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ea typeface="Meiryo UI" panose="020B0604030504040204" pitchFamily="50" charset="-128"/>
                </a:endParaRPr>
              </a:p>
            </p:txBody>
          </p:sp>
        </mc:Choice>
        <mc:Fallback xmlns="">
          <p:sp>
            <p:nvSpPr>
              <p:cNvPr id="9" name="テキスト ボックス 8">
                <a:extLst>
                  <a:ext uri="{FF2B5EF4-FFF2-40B4-BE49-F238E27FC236}">
                    <a16:creationId xmlns:a16="http://schemas.microsoft.com/office/drawing/2014/main" id="{69678D95-B8BC-EB0D-E735-DD8D206815B6}"/>
                  </a:ext>
                </a:extLst>
              </p:cNvPr>
              <p:cNvSpPr txBox="1">
                <a:spLocks noRot="1" noChangeAspect="1" noMove="1" noResize="1" noEditPoints="1" noAdjustHandles="1" noChangeArrowheads="1" noChangeShapeType="1" noTextEdit="1"/>
              </p:cNvSpPr>
              <p:nvPr/>
            </p:nvSpPr>
            <p:spPr>
              <a:xfrm>
                <a:off x="3087919" y="3735471"/>
                <a:ext cx="1398456" cy="338554"/>
              </a:xfrm>
              <a:prstGeom prst="rect">
                <a:avLst/>
              </a:prstGeom>
              <a:blipFill>
                <a:blip r:embed="rId6"/>
                <a:stretch>
                  <a:fillRect l="-2620"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4624E9E-3EBD-0E74-BF4C-AB0682E3A69A}"/>
                  </a:ext>
                </a:extLst>
              </p:cNvPr>
              <p:cNvSpPr txBox="1"/>
              <p:nvPr/>
            </p:nvSpPr>
            <p:spPr>
              <a:xfrm>
                <a:off x="3094609" y="4965142"/>
                <a:ext cx="1208149"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ea typeface="Meiryo UI" panose="020B0604030504040204" pitchFamily="50" charset="-128"/>
                </a:endParaRPr>
              </a:p>
            </p:txBody>
          </p:sp>
        </mc:Choice>
        <mc:Fallback xmlns="">
          <p:sp>
            <p:nvSpPr>
              <p:cNvPr id="11" name="テキスト ボックス 10">
                <a:extLst>
                  <a:ext uri="{FF2B5EF4-FFF2-40B4-BE49-F238E27FC236}">
                    <a16:creationId xmlns:a16="http://schemas.microsoft.com/office/drawing/2014/main" id="{E4624E9E-3EBD-0E74-BF4C-AB0682E3A69A}"/>
                  </a:ext>
                </a:extLst>
              </p:cNvPr>
              <p:cNvSpPr txBox="1">
                <a:spLocks noRot="1" noChangeAspect="1" noMove="1" noResize="1" noEditPoints="1" noAdjustHandles="1" noChangeArrowheads="1" noChangeShapeType="1" noTextEdit="1"/>
              </p:cNvSpPr>
              <p:nvPr/>
            </p:nvSpPr>
            <p:spPr>
              <a:xfrm>
                <a:off x="3094609" y="4965142"/>
                <a:ext cx="1208149" cy="338554"/>
              </a:xfrm>
              <a:prstGeom prst="rect">
                <a:avLst/>
              </a:prstGeom>
              <a:blipFill>
                <a:blip r:embed="rId7"/>
                <a:stretch>
                  <a:fillRect l="-3030" t="-5357"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四角形: 角を丸くする 11">
                <a:extLst>
                  <a:ext uri="{FF2B5EF4-FFF2-40B4-BE49-F238E27FC236}">
                    <a16:creationId xmlns:a16="http://schemas.microsoft.com/office/drawing/2014/main" id="{87328A17-BCE2-44A1-0C46-A687E0C26FFE}"/>
                  </a:ext>
                </a:extLst>
              </p:cNvPr>
              <p:cNvSpPr/>
              <p:nvPr/>
            </p:nvSpPr>
            <p:spPr>
              <a:xfrm>
                <a:off x="2820546" y="4666651"/>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ea typeface="Meiryo UI" panose="020B0604030504040204" pitchFamily="50" charset="-128"/>
                  </a:rPr>
                  <a:t>遠隔空間</a:t>
                </a:r>
                <a:r>
                  <a:rPr kumimoji="1" lang="en-US" altLang="ja-JP" sz="1600" b="1" dirty="0">
                    <a:solidFill>
                      <a:schemeClr val="tx1"/>
                    </a:solidFill>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ea typeface="Meiryo UI" panose="020B0604030504040204" pitchFamily="50" charset="-128"/>
                </a:endParaRPr>
              </a:p>
            </p:txBody>
          </p:sp>
        </mc:Choice>
        <mc:Fallback xmlns="">
          <p:sp>
            <p:nvSpPr>
              <p:cNvPr id="12" name="四角形: 角を丸くする 11">
                <a:extLst>
                  <a:ext uri="{FF2B5EF4-FFF2-40B4-BE49-F238E27FC236}">
                    <a16:creationId xmlns:a16="http://schemas.microsoft.com/office/drawing/2014/main" id="{87328A17-BCE2-44A1-0C46-A687E0C26FFE}"/>
                  </a:ext>
                </a:extLst>
              </p:cNvPr>
              <p:cNvSpPr>
                <a:spLocks noRot="1" noChangeAspect="1" noMove="1" noResize="1" noEditPoints="1" noAdjustHandles="1" noChangeArrowheads="1" noChangeShapeType="1" noTextEdit="1"/>
              </p:cNvSpPr>
              <p:nvPr/>
            </p:nvSpPr>
            <p:spPr>
              <a:xfrm>
                <a:off x="2820546" y="4666651"/>
                <a:ext cx="2062421" cy="1132182"/>
              </a:xfrm>
              <a:prstGeom prst="roundRect">
                <a:avLst>
                  <a:gd name="adj" fmla="val 20978"/>
                </a:avLst>
              </a:prstGeom>
              <a:blipFill>
                <a:blip r:embed="rId8"/>
                <a:stretch>
                  <a:fillRect/>
                </a:stretch>
              </a:blipFill>
              <a:ln w="38100">
                <a:solidFill>
                  <a:schemeClr val="accent6"/>
                </a:solidFill>
              </a:ln>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299673C0-EA40-1B42-25E1-74F76723BD72}"/>
              </a:ext>
            </a:extLst>
          </p:cNvPr>
          <p:cNvSpPr txBox="1"/>
          <p:nvPr/>
        </p:nvSpPr>
        <p:spPr>
          <a:xfrm>
            <a:off x="877396" y="5454787"/>
            <a:ext cx="829477" cy="338554"/>
          </a:xfrm>
          <a:prstGeom prst="rect">
            <a:avLst/>
          </a:prstGeom>
          <a:noFill/>
        </p:spPr>
        <p:txBody>
          <a:bodyPr wrap="square" rtlCol="0">
            <a:spAutoFit/>
          </a:bodyPr>
          <a:lstStyle/>
          <a:p>
            <a:r>
              <a:rPr lang="ja-JP" altLang="en-US" sz="1600" b="1" dirty="0">
                <a:ea typeface="Meiryo UI" panose="020B0604030504040204" pitchFamily="50" charset="-128"/>
              </a:rPr>
              <a:t>体験者</a:t>
            </a:r>
            <a:endParaRPr kumimoji="1" lang="ja-JP" altLang="en-US" sz="1600" b="1" dirty="0">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770FF771-3817-65A5-8CC3-936552573A9B}"/>
              </a:ext>
            </a:extLst>
          </p:cNvPr>
          <p:cNvSpPr/>
          <p:nvPr/>
        </p:nvSpPr>
        <p:spPr>
          <a:xfrm>
            <a:off x="865696" y="4436048"/>
            <a:ext cx="1640502"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ea typeface="Meiryo UI" panose="020B0604030504040204" pitchFamily="50" charset="-128"/>
              </a:rPr>
              <a:t>ローカル空間</a:t>
            </a:r>
          </a:p>
        </p:txBody>
      </p:sp>
      <p:grpSp>
        <p:nvGrpSpPr>
          <p:cNvPr id="15" name="グループ化 14">
            <a:extLst>
              <a:ext uri="{FF2B5EF4-FFF2-40B4-BE49-F238E27FC236}">
                <a16:creationId xmlns:a16="http://schemas.microsoft.com/office/drawing/2014/main" id="{1002A141-B966-6B87-EDF3-E54C82397789}"/>
              </a:ext>
            </a:extLst>
          </p:cNvPr>
          <p:cNvGrpSpPr/>
          <p:nvPr/>
        </p:nvGrpSpPr>
        <p:grpSpPr>
          <a:xfrm>
            <a:off x="1498223" y="4845967"/>
            <a:ext cx="581088" cy="264560"/>
            <a:chOff x="748187" y="154621"/>
            <a:chExt cx="1260872" cy="354702"/>
          </a:xfrm>
          <a:solidFill>
            <a:srgbClr val="FFFFFF"/>
          </a:solidFill>
        </p:grpSpPr>
        <p:sp>
          <p:nvSpPr>
            <p:cNvPr id="22" name="テキスト ボックス 21">
              <a:extLst>
                <a:ext uri="{FF2B5EF4-FFF2-40B4-BE49-F238E27FC236}">
                  <a16:creationId xmlns:a16="http://schemas.microsoft.com/office/drawing/2014/main" id="{6DED262F-1816-728F-8F24-89E0FF208587}"/>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23" name="直線コネクタ 22">
              <a:extLst>
                <a:ext uri="{FF2B5EF4-FFF2-40B4-BE49-F238E27FC236}">
                  <a16:creationId xmlns:a16="http://schemas.microsoft.com/office/drawing/2014/main" id="{1F1E71CB-C792-3084-D1CA-8DD905EB2A53}"/>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7CD08D4-F5B3-95FD-D83E-34B7B42B9529}"/>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8047B1B3-6D59-5504-9900-7B218A4AD072}"/>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B30B90D-7606-F026-B2ED-FADB1B4BCDA9}"/>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8E5B017-8F7E-9D94-7EB6-8FEE08593E3C}"/>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654E100-EA2B-A6BA-96BC-E5C8133D2E8C}"/>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66C346D-9774-81A3-06F0-96AF463783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8" name="グラフィックス 17" descr="落葉樹 単色塗りつぶし">
            <a:extLst>
              <a:ext uri="{FF2B5EF4-FFF2-40B4-BE49-F238E27FC236}">
                <a16:creationId xmlns:a16="http://schemas.microsoft.com/office/drawing/2014/main" id="{A54342D9-15E5-9616-CB36-8CB8405BA0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73270" y="5291650"/>
            <a:ext cx="549829" cy="549829"/>
          </a:xfrm>
          <a:prstGeom prst="rect">
            <a:avLst/>
          </a:prstGeom>
        </p:spPr>
      </p:pic>
      <p:pic>
        <p:nvPicPr>
          <p:cNvPr id="19" name="グラフィックス 18" descr="都市 単色塗りつぶし">
            <a:extLst>
              <a:ext uri="{FF2B5EF4-FFF2-40B4-BE49-F238E27FC236}">
                <a16:creationId xmlns:a16="http://schemas.microsoft.com/office/drawing/2014/main" id="{AA420912-6B2D-9926-1486-1744F93C04F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22002" y="3991519"/>
            <a:ext cx="620481" cy="751878"/>
          </a:xfrm>
          <a:prstGeom prst="rect">
            <a:avLst/>
          </a:prstGeom>
        </p:spPr>
      </p:pic>
      <p:cxnSp>
        <p:nvCxnSpPr>
          <p:cNvPr id="20" name="直線矢印コネクタ 19">
            <a:extLst>
              <a:ext uri="{FF2B5EF4-FFF2-40B4-BE49-F238E27FC236}">
                <a16:creationId xmlns:a16="http://schemas.microsoft.com/office/drawing/2014/main" id="{F478A0E2-2592-5061-CAE8-1D401851A8A6}"/>
              </a:ext>
            </a:extLst>
          </p:cNvPr>
          <p:cNvCxnSpPr>
            <a:cxnSpLocks/>
          </p:cNvCxnSpPr>
          <p:nvPr/>
        </p:nvCxnSpPr>
        <p:spPr>
          <a:xfrm flipV="1">
            <a:off x="2083831" y="4330643"/>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C5AA72A-F9A3-B3B5-C23B-800B402C9F3F}"/>
              </a:ext>
            </a:extLst>
          </p:cNvPr>
          <p:cNvCxnSpPr>
            <a:cxnSpLocks/>
          </p:cNvCxnSpPr>
          <p:nvPr/>
        </p:nvCxnSpPr>
        <p:spPr>
          <a:xfrm>
            <a:off x="2071223" y="5566564"/>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グラフィックス 15" descr="ロボット 単色塗りつぶし">
            <a:extLst>
              <a:ext uri="{FF2B5EF4-FFF2-40B4-BE49-F238E27FC236}">
                <a16:creationId xmlns:a16="http://schemas.microsoft.com/office/drawing/2014/main" id="{410B1BE4-181C-F6E2-CBEA-4E10CBFB52A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93932" y="3939605"/>
            <a:ext cx="793584" cy="711437"/>
          </a:xfrm>
          <a:prstGeom prst="rect">
            <a:avLst/>
          </a:prstGeom>
        </p:spPr>
      </p:pic>
      <p:sp>
        <p:nvSpPr>
          <p:cNvPr id="5" name="フッター プレースホルダー 4">
            <a:extLst>
              <a:ext uri="{FF2B5EF4-FFF2-40B4-BE49-F238E27FC236}">
                <a16:creationId xmlns:a16="http://schemas.microsoft.com/office/drawing/2014/main" id="{10B705FF-A8A7-AA01-C161-356745D1A643}"/>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6" name="日付プレースホルダー 5">
            <a:extLst>
              <a:ext uri="{FF2B5EF4-FFF2-40B4-BE49-F238E27FC236}">
                <a16:creationId xmlns:a16="http://schemas.microsoft.com/office/drawing/2014/main" id="{2F1AB09C-FB7B-E87B-3D53-ACA6D833AA58}"/>
              </a:ext>
            </a:extLst>
          </p:cNvPr>
          <p:cNvSpPr>
            <a:spLocks noGrp="1"/>
          </p:cNvSpPr>
          <p:nvPr>
            <p:ph type="dt" sz="half" idx="10"/>
          </p:nvPr>
        </p:nvSpPr>
        <p:spPr/>
        <p:txBody>
          <a:bodyPr/>
          <a:lstStyle/>
          <a:p>
            <a:r>
              <a:rPr kumimoji="1" lang="en-US" altLang="ja-JP"/>
              <a:t>2023/9/12</a:t>
            </a:r>
            <a:endParaRPr kumimoji="1" lang="ja-JP" altLang="en-US"/>
          </a:p>
        </p:txBody>
      </p:sp>
      <p:grpSp>
        <p:nvGrpSpPr>
          <p:cNvPr id="33" name="グループ化 32">
            <a:extLst>
              <a:ext uri="{FF2B5EF4-FFF2-40B4-BE49-F238E27FC236}">
                <a16:creationId xmlns:a16="http://schemas.microsoft.com/office/drawing/2014/main" id="{18FF9D10-367B-632A-6E41-323245CB9A99}"/>
              </a:ext>
            </a:extLst>
          </p:cNvPr>
          <p:cNvGrpSpPr/>
          <p:nvPr/>
        </p:nvGrpSpPr>
        <p:grpSpPr>
          <a:xfrm>
            <a:off x="5544177" y="3244398"/>
            <a:ext cx="5616207" cy="2593273"/>
            <a:chOff x="5446476" y="3305209"/>
            <a:chExt cx="5616207" cy="2593273"/>
          </a:xfrm>
        </p:grpSpPr>
        <p:pic>
          <p:nvPicPr>
            <p:cNvPr id="98" name="グラフィックス 97" descr="男性 枠線">
              <a:extLst>
                <a:ext uri="{FF2B5EF4-FFF2-40B4-BE49-F238E27FC236}">
                  <a16:creationId xmlns:a16="http://schemas.microsoft.com/office/drawing/2014/main" id="{D37254AE-CB62-5562-9228-68E7F2047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26971" y="5138648"/>
              <a:ext cx="851357" cy="702338"/>
            </a:xfrm>
            <a:prstGeom prst="rect">
              <a:avLst/>
            </a:prstGeom>
          </p:spPr>
        </p:pic>
        <p:sp>
          <p:nvSpPr>
            <p:cNvPr id="99" name="テキスト ボックス 98">
              <a:extLst>
                <a:ext uri="{FF2B5EF4-FFF2-40B4-BE49-F238E27FC236}">
                  <a16:creationId xmlns:a16="http://schemas.microsoft.com/office/drawing/2014/main" id="{8129819D-57F3-FD58-5B9C-E9AEF992313B}"/>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体験</a:t>
              </a:r>
              <a:r>
                <a:rPr kumimoji="1" lang="ja-JP" altLang="en-US" sz="1600" b="1" dirty="0">
                  <a:latin typeface="Meiryo UI" panose="020B0604030504040204" pitchFamily="50" charset="-128"/>
                  <a:ea typeface="Meiryo UI" panose="020B0604030504040204" pitchFamily="50" charset="-128"/>
                </a:rPr>
                <a:t>者</a:t>
              </a:r>
            </a:p>
          </p:txBody>
        </p:sp>
        <p:sp>
          <p:nvSpPr>
            <p:cNvPr id="100" name="四角形: 角を丸くする 99">
              <a:extLst>
                <a:ext uri="{FF2B5EF4-FFF2-40B4-BE49-F238E27FC236}">
                  <a16:creationId xmlns:a16="http://schemas.microsoft.com/office/drawing/2014/main" id="{96EFFE02-137A-AE0D-DC1B-1FC9B8ED6201}"/>
                </a:ext>
              </a:extLst>
            </p:cNvPr>
            <p:cNvSpPr/>
            <p:nvPr/>
          </p:nvSpPr>
          <p:spPr>
            <a:xfrm>
              <a:off x="5446476" y="4480699"/>
              <a:ext cx="1477313"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j-ea"/>
                  <a:ea typeface="+mj-ea"/>
                </a:rPr>
                <a:t>ローカル空間</a:t>
              </a:r>
              <a:endParaRPr kumimoji="1" lang="ja-JP" altLang="en-US" sz="1600" b="1" dirty="0">
                <a:solidFill>
                  <a:schemeClr val="tx1"/>
                </a:solidFill>
                <a:latin typeface="+mj-ea"/>
                <a:ea typeface="+mj-ea"/>
              </a:endParaRPr>
            </a:p>
          </p:txBody>
        </p:sp>
        <p:grpSp>
          <p:nvGrpSpPr>
            <p:cNvPr id="101" name="グループ化 100">
              <a:extLst>
                <a:ext uri="{FF2B5EF4-FFF2-40B4-BE49-F238E27FC236}">
                  <a16:creationId xmlns:a16="http://schemas.microsoft.com/office/drawing/2014/main" id="{A1C419E7-021C-1A51-99BA-2C3EA1FBEA44}"/>
                </a:ext>
              </a:extLst>
            </p:cNvPr>
            <p:cNvGrpSpPr/>
            <p:nvPr/>
          </p:nvGrpSpPr>
          <p:grpSpPr>
            <a:xfrm>
              <a:off x="6184083" y="4966189"/>
              <a:ext cx="529696" cy="258583"/>
              <a:chOff x="834173" y="158146"/>
              <a:chExt cx="1110037" cy="351178"/>
            </a:xfrm>
            <a:solidFill>
              <a:schemeClr val="bg1"/>
            </a:solidFill>
          </p:grpSpPr>
          <p:sp>
            <p:nvSpPr>
              <p:cNvPr id="115" name="テキスト ボックス 114">
                <a:extLst>
                  <a:ext uri="{FF2B5EF4-FFF2-40B4-BE49-F238E27FC236}">
                    <a16:creationId xmlns:a16="http://schemas.microsoft.com/office/drawing/2014/main" id="{519B7836-F6FD-9833-BF6B-0435E76CB43F}"/>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t>HMD</a:t>
                </a:r>
                <a:endParaRPr kumimoji="1" lang="ja-JP" altLang="en-US" sz="1000" b="1" dirty="0"/>
              </a:p>
            </p:txBody>
          </p:sp>
          <p:cxnSp>
            <p:nvCxnSpPr>
              <p:cNvPr id="116" name="直線コネクタ 115">
                <a:extLst>
                  <a:ext uri="{FF2B5EF4-FFF2-40B4-BE49-F238E27FC236}">
                    <a16:creationId xmlns:a16="http://schemas.microsoft.com/office/drawing/2014/main" id="{66741E31-1EDB-B3A6-7449-BE3CFEE67942}"/>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9B6821CF-E20F-94AD-6233-F31CCED91B66}"/>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2B3C8A58-AF3D-A8E6-D92B-1418519FD08C}"/>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4AC0A62E-88E4-D9F7-AC70-8AA212A23ED8}"/>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471E6119-C951-92C3-EFA7-9502E10E7FF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BC8C433B-102F-B1BD-943C-3B43145E0241}"/>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8F7B469E-AAFA-C538-2502-43043ABB457D}"/>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2" name="四角形: 角を丸くする 101">
                  <a:extLst>
                    <a:ext uri="{FF2B5EF4-FFF2-40B4-BE49-F238E27FC236}">
                      <a16:creationId xmlns:a16="http://schemas.microsoft.com/office/drawing/2014/main" id="{364EF7FF-C635-C8CC-C631-8B6990803428}"/>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eiryo UI" panose="020B0604030504040204" pitchFamily="50" charset="-128"/>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eiryo UI" panose="020B0604030504040204" pitchFamily="50" charset="-128"/>
                    <a:ea typeface="Meiryo UI" panose="020B0604030504040204" pitchFamily="50" charset="-128"/>
                  </a:endParaRPr>
                </a:p>
              </p:txBody>
            </p:sp>
          </mc:Choice>
          <mc:Fallback xmlns="">
            <p:sp>
              <p:nvSpPr>
                <p:cNvPr id="102" name="四角形: 角を丸くする 101">
                  <a:extLst>
                    <a:ext uri="{FF2B5EF4-FFF2-40B4-BE49-F238E27FC236}">
                      <a16:creationId xmlns:a16="http://schemas.microsoft.com/office/drawing/2014/main" id="{364EF7FF-C635-C8CC-C631-8B6990803428}"/>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6"/>
                  <a:stretch>
                    <a:fillRect/>
                  </a:stretch>
                </a:blipFill>
                <a:ln w="38100">
                  <a:solidFill>
                    <a:schemeClr val="accent2"/>
                  </a:solidFill>
                </a:ln>
              </p:spPr>
              <p:txBody>
                <a:bodyPr/>
                <a:lstStyle/>
                <a:p>
                  <a:r>
                    <a:rPr lang="ja-JP" altLang="en-US">
                      <a:noFill/>
                    </a:rPr>
                    <a:t> </a:t>
                  </a:r>
                </a:p>
              </p:txBody>
            </p:sp>
          </mc:Fallback>
        </mc:AlternateContent>
        <p:pic>
          <p:nvPicPr>
            <p:cNvPr id="103" name="グラフィックス 102" descr="落葉樹 単色塗りつぶし">
              <a:extLst>
                <a:ext uri="{FF2B5EF4-FFF2-40B4-BE49-F238E27FC236}">
                  <a16:creationId xmlns:a16="http://schemas.microsoft.com/office/drawing/2014/main" id="{E1210C7F-9D21-1BFF-3F83-15DE93F66E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7382" y="5332230"/>
              <a:ext cx="496009" cy="496009"/>
            </a:xfrm>
            <a:prstGeom prst="rect">
              <a:avLst/>
            </a:prstGeom>
          </p:spPr>
        </p:pic>
        <p:sp>
          <p:nvSpPr>
            <p:cNvPr id="104" name="四角形: 角を丸くする 103">
              <a:extLst>
                <a:ext uri="{FF2B5EF4-FFF2-40B4-BE49-F238E27FC236}">
                  <a16:creationId xmlns:a16="http://schemas.microsoft.com/office/drawing/2014/main" id="{153D9919-BA23-DEC0-3CF5-2443697AAC37}"/>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05" name="四角形: 角を丸くする 104">
                  <a:extLst>
                    <a:ext uri="{FF2B5EF4-FFF2-40B4-BE49-F238E27FC236}">
                      <a16:creationId xmlns:a16="http://schemas.microsoft.com/office/drawing/2014/main" id="{6B8A9326-A776-EBB5-BBA7-4307B03BC492}"/>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eiryo UI" panose="020B0604030504040204" pitchFamily="50" charset="-128"/>
                      <a:ea typeface="Meiryo UI" panose="020B0604030504040204" pitchFamily="50" charset="-128"/>
                    </a:rPr>
                    <a:t>遠隔空間</a:t>
                  </a:r>
                  <a:r>
                    <a:rPr kumimoji="1" lang="en-US" altLang="ja-JP" sz="1600" b="1" dirty="0">
                      <a:solidFill>
                        <a:schemeClr val="tx1"/>
                      </a:solidFill>
                      <a:latin typeface="Meiryo UI" panose="020B0604030504040204" pitchFamily="50" charset="-128"/>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eiryo UI" panose="020B0604030504040204" pitchFamily="50" charset="-128"/>
                    <a:ea typeface="Meiryo UI" panose="020B0604030504040204" pitchFamily="50" charset="-128"/>
                  </a:endParaRPr>
                </a:p>
              </p:txBody>
            </p:sp>
          </mc:Choice>
          <mc:Fallback xmlns="">
            <p:sp>
              <p:nvSpPr>
                <p:cNvPr id="105" name="四角形: 角を丸くする 104">
                  <a:extLst>
                    <a:ext uri="{FF2B5EF4-FFF2-40B4-BE49-F238E27FC236}">
                      <a16:creationId xmlns:a16="http://schemas.microsoft.com/office/drawing/2014/main" id="{6B8A9326-A776-EBB5-BBA7-4307B03BC492}"/>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7"/>
                  <a:stretch>
                    <a:fillRect/>
                  </a:stretch>
                </a:blipFill>
                <a:ln w="38100">
                  <a:solidFill>
                    <a:schemeClr val="accent6"/>
                  </a:solidFill>
                </a:ln>
              </p:spPr>
              <p:txBody>
                <a:bodyPr/>
                <a:lstStyle/>
                <a:p>
                  <a:r>
                    <a:rPr lang="ja-JP" altLang="en-US">
                      <a:noFill/>
                    </a:rPr>
                    <a:t> </a:t>
                  </a:r>
                </a:p>
              </p:txBody>
            </p:sp>
          </mc:Fallback>
        </mc:AlternateContent>
        <p:pic>
          <p:nvPicPr>
            <p:cNvPr id="106" name="グラフィックス 105" descr="都市 単色塗りつぶし">
              <a:extLst>
                <a:ext uri="{FF2B5EF4-FFF2-40B4-BE49-F238E27FC236}">
                  <a16:creationId xmlns:a16="http://schemas.microsoft.com/office/drawing/2014/main" id="{5F39E01E-3A9A-4E4B-4FC0-4ADE51475F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8539" y="3936073"/>
              <a:ext cx="581663" cy="704840"/>
            </a:xfrm>
            <a:prstGeom prst="rect">
              <a:avLst/>
            </a:prstGeom>
          </p:spPr>
        </p:pic>
        <p:sp>
          <p:nvSpPr>
            <p:cNvPr id="107" name="四角形: 角を丸くする 106">
              <a:extLst>
                <a:ext uri="{FF2B5EF4-FFF2-40B4-BE49-F238E27FC236}">
                  <a16:creationId xmlns:a16="http://schemas.microsoft.com/office/drawing/2014/main" id="{FDF56168-C92C-57B9-B720-11913DA7B07C}"/>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108" name="四角形: 角を丸くする 107">
              <a:extLst>
                <a:ext uri="{FF2B5EF4-FFF2-40B4-BE49-F238E27FC236}">
                  <a16:creationId xmlns:a16="http://schemas.microsoft.com/office/drawing/2014/main" id="{7B333970-D11B-4E90-F225-DDB6F5D95534}"/>
                </a:ext>
              </a:extLst>
            </p:cNvPr>
            <p:cNvSpPr/>
            <p:nvPr/>
          </p:nvSpPr>
          <p:spPr>
            <a:xfrm>
              <a:off x="7101997" y="4147392"/>
              <a:ext cx="1976582" cy="1691727"/>
            </a:xfrm>
            <a:prstGeom prst="roundRect">
              <a:avLst>
                <a:gd name="adj" fmla="val 135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eiryo UI" panose="020B0604030504040204" pitchFamily="50" charset="-128"/>
                  <a:ea typeface="Meiryo UI" panose="020B0604030504040204" pitchFamily="50" charset="-128"/>
                </a:rPr>
                <a:t>サイバー空間</a:t>
              </a:r>
            </a:p>
          </p:txBody>
        </p:sp>
        <p:pic>
          <p:nvPicPr>
            <p:cNvPr id="109" name="グラフィックス 108" descr="落葉樹 単色塗りつぶし">
              <a:extLst>
                <a:ext uri="{FF2B5EF4-FFF2-40B4-BE49-F238E27FC236}">
                  <a16:creationId xmlns:a16="http://schemas.microsoft.com/office/drawing/2014/main" id="{0312F9EB-FCDD-AD8B-A68D-1A57D9CCC0B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7070" y="5198208"/>
              <a:ext cx="469785" cy="469785"/>
            </a:xfrm>
            <a:prstGeom prst="rect">
              <a:avLst/>
            </a:prstGeom>
          </p:spPr>
        </p:pic>
        <p:sp>
          <p:nvSpPr>
            <p:cNvPr id="111" name="テキスト ボックス 110">
              <a:extLst>
                <a:ext uri="{FF2B5EF4-FFF2-40B4-BE49-F238E27FC236}">
                  <a16:creationId xmlns:a16="http://schemas.microsoft.com/office/drawing/2014/main" id="{58247661-75B3-2ADB-7244-15D37746E137}"/>
                </a:ext>
              </a:extLst>
            </p:cNvPr>
            <p:cNvSpPr txBox="1"/>
            <p:nvPr/>
          </p:nvSpPr>
          <p:spPr>
            <a:xfrm>
              <a:off x="7659327" y="4645310"/>
              <a:ext cx="1095273" cy="338554"/>
            </a:xfrm>
            <a:prstGeom prst="rect">
              <a:avLst/>
            </a:prstGeom>
            <a:noFill/>
          </p:spPr>
          <p:txBody>
            <a:bodyPr wrap="square" rtlCol="0">
              <a:spAutoFit/>
            </a:bodyPr>
            <a:lstStyle/>
            <a:p>
              <a:r>
                <a:rPr lang="ja-JP" altLang="en-US" sz="1600" b="1" dirty="0"/>
                <a:t>アバター</a:t>
              </a:r>
              <a:endParaRPr kumimoji="1" lang="ja-JP" altLang="en-US" sz="1600" b="1" dirty="0"/>
            </a:p>
          </p:txBody>
        </p:sp>
        <p:pic>
          <p:nvPicPr>
            <p:cNvPr id="112" name="グラフィックス 111" descr="都市 単色塗りつぶし">
              <a:extLst>
                <a:ext uri="{FF2B5EF4-FFF2-40B4-BE49-F238E27FC236}">
                  <a16:creationId xmlns:a16="http://schemas.microsoft.com/office/drawing/2014/main" id="{F4FABB87-8F7E-1E7D-3DC4-F14799297B8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95485" y="5089875"/>
              <a:ext cx="527685" cy="639432"/>
            </a:xfrm>
            <a:prstGeom prst="rect">
              <a:avLst/>
            </a:prstGeom>
          </p:spPr>
        </p:pic>
        <p:cxnSp>
          <p:nvCxnSpPr>
            <p:cNvPr id="113" name="直線矢印コネクタ 112">
              <a:extLst>
                <a:ext uri="{FF2B5EF4-FFF2-40B4-BE49-F238E27FC236}">
                  <a16:creationId xmlns:a16="http://schemas.microsoft.com/office/drawing/2014/main" id="{0F216349-FD56-1F65-BA0B-4736DF809C06}"/>
                </a:ext>
              </a:extLst>
            </p:cNvPr>
            <p:cNvCxnSpPr>
              <a:cxnSpLocks/>
              <a:stCxn id="102"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045F6E3D-2D7B-2515-4079-9D421E9E9BF9}"/>
                </a:ext>
              </a:extLst>
            </p:cNvPr>
            <p:cNvCxnSpPr>
              <a:cxnSpLocks/>
              <a:stCxn id="105" idx="1"/>
              <a:endCxn id="107"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1" name="グラフィックス 30" descr="ロボット 単色塗りつぶし">
              <a:extLst>
                <a:ext uri="{FF2B5EF4-FFF2-40B4-BE49-F238E27FC236}">
                  <a16:creationId xmlns:a16="http://schemas.microsoft.com/office/drawing/2014/main" id="{052662B6-AC0D-7AE3-8E59-AB0393B850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53954" y="4993255"/>
              <a:ext cx="711437" cy="711437"/>
            </a:xfrm>
            <a:prstGeom prst="rect">
              <a:avLst/>
            </a:prstGeom>
          </p:spPr>
        </p:pic>
        <p:sp>
          <p:nvSpPr>
            <p:cNvPr id="10" name="円弧 9">
              <a:extLst>
                <a:ext uri="{FF2B5EF4-FFF2-40B4-BE49-F238E27FC236}">
                  <a16:creationId xmlns:a16="http://schemas.microsoft.com/office/drawing/2014/main" id="{73133A0A-3EBC-80B7-FF5F-4A22081CCF46}"/>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pic>
        <p:nvPicPr>
          <p:cNvPr id="36" name="グラフィックス 35" descr="ロボット 単色塗りつぶし">
            <a:extLst>
              <a:ext uri="{FF2B5EF4-FFF2-40B4-BE49-F238E27FC236}">
                <a16:creationId xmlns:a16="http://schemas.microsoft.com/office/drawing/2014/main" id="{4A8E6126-99A9-A776-98F6-51C7A88986B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14232" y="5175464"/>
            <a:ext cx="793584" cy="711437"/>
          </a:xfrm>
          <a:prstGeom prst="rect">
            <a:avLst/>
          </a:prstGeom>
        </p:spPr>
      </p:pic>
    </p:spTree>
    <p:extLst>
      <p:ext uri="{BB962C8B-B14F-4D97-AF65-F5344CB8AC3E}">
        <p14:creationId xmlns:p14="http://schemas.microsoft.com/office/powerpoint/2010/main" val="3024562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6B9DF8-40A0-CF14-58D8-E0FA4A93BA5A}"/>
              </a:ext>
            </a:extLst>
          </p:cNvPr>
          <p:cNvSpPr>
            <a:spLocks noGrp="1"/>
          </p:cNvSpPr>
          <p:nvPr>
            <p:ph type="title"/>
          </p:nvPr>
        </p:nvSpPr>
        <p:spPr/>
        <p:txBody>
          <a:bodyPr/>
          <a:lstStyle/>
          <a:p>
            <a:r>
              <a:rPr kumimoji="1" lang="ja-JP" altLang="en-US" dirty="0"/>
              <a:t>ユーザ評価</a:t>
            </a:r>
          </a:p>
        </p:txBody>
      </p:sp>
      <p:sp>
        <p:nvSpPr>
          <p:cNvPr id="3" name="コンテンツ プレースホルダー 2">
            <a:extLst>
              <a:ext uri="{FF2B5EF4-FFF2-40B4-BE49-F238E27FC236}">
                <a16:creationId xmlns:a16="http://schemas.microsoft.com/office/drawing/2014/main" id="{CE1F6FA6-02F4-29A8-9792-0772605D9E0A}"/>
              </a:ext>
            </a:extLst>
          </p:cNvPr>
          <p:cNvSpPr>
            <a:spLocks noGrp="1"/>
          </p:cNvSpPr>
          <p:nvPr>
            <p:ph idx="1"/>
          </p:nvPr>
        </p:nvSpPr>
        <p:spPr>
          <a:xfrm>
            <a:off x="1261356" y="1757465"/>
            <a:ext cx="997805" cy="402894"/>
          </a:xfrm>
        </p:spPr>
        <p:txBody>
          <a:bodyPr>
            <a:normAutofit/>
          </a:bodyPr>
          <a:lstStyle/>
          <a:p>
            <a:pPr marL="0" indent="0">
              <a:buNone/>
            </a:pPr>
            <a:r>
              <a:rPr lang="en-US" altLang="ja-JP" sz="2000" b="1" dirty="0"/>
              <a:t>A</a:t>
            </a:r>
            <a:r>
              <a:rPr lang="ja-JP" altLang="en-US" sz="2000" b="1" dirty="0"/>
              <a:t>条件</a:t>
            </a:r>
            <a:endParaRPr lang="en-US" altLang="ja-JP" sz="2000" b="1" dirty="0"/>
          </a:p>
        </p:txBody>
      </p:sp>
      <p:sp>
        <p:nvSpPr>
          <p:cNvPr id="4" name="スライド番号プレースホルダー 3">
            <a:extLst>
              <a:ext uri="{FF2B5EF4-FFF2-40B4-BE49-F238E27FC236}">
                <a16:creationId xmlns:a16="http://schemas.microsoft.com/office/drawing/2014/main" id="{BC7C845A-F46F-4015-7D60-6795BBB2070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a:p>
        </p:txBody>
      </p:sp>
      <p:sp>
        <p:nvSpPr>
          <p:cNvPr id="5" name="コンテンツ プレースホルダー 2">
            <a:extLst>
              <a:ext uri="{FF2B5EF4-FFF2-40B4-BE49-F238E27FC236}">
                <a16:creationId xmlns:a16="http://schemas.microsoft.com/office/drawing/2014/main" id="{33841662-A931-B24F-8422-167970388A42}"/>
              </a:ext>
            </a:extLst>
          </p:cNvPr>
          <p:cNvSpPr txBox="1">
            <a:spLocks/>
          </p:cNvSpPr>
          <p:nvPr/>
        </p:nvSpPr>
        <p:spPr>
          <a:xfrm>
            <a:off x="5586519" y="1757465"/>
            <a:ext cx="1018962" cy="379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b="1" dirty="0"/>
              <a:t>B</a:t>
            </a:r>
            <a:r>
              <a:rPr lang="ja-JP" altLang="en-US" sz="2000" b="1" dirty="0"/>
              <a:t>条件</a:t>
            </a:r>
            <a:endParaRPr lang="en-US" altLang="ja-JP" sz="2000" b="1" dirty="0"/>
          </a:p>
        </p:txBody>
      </p:sp>
      <p:sp>
        <p:nvSpPr>
          <p:cNvPr id="70" name="楕円 69">
            <a:extLst>
              <a:ext uri="{FF2B5EF4-FFF2-40B4-BE49-F238E27FC236}">
                <a16:creationId xmlns:a16="http://schemas.microsoft.com/office/drawing/2014/main" id="{A8E4A281-96E9-0361-498A-6C5741FD2E51}"/>
              </a:ext>
            </a:extLst>
          </p:cNvPr>
          <p:cNvSpPr/>
          <p:nvPr/>
        </p:nvSpPr>
        <p:spPr>
          <a:xfrm>
            <a:off x="747425" y="209045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73" name="図 72" descr="天井, 屋内, テーブル, 建物 が含まれている画像&#10;&#10;自動的に生成された説明">
            <a:extLst>
              <a:ext uri="{FF2B5EF4-FFF2-40B4-BE49-F238E27FC236}">
                <a16:creationId xmlns:a16="http://schemas.microsoft.com/office/drawing/2014/main" id="{8340C2DD-04DA-1FD0-E5BA-D3D845BCC81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7407"/>
          <a:stretch/>
        </p:blipFill>
        <p:spPr>
          <a:xfrm>
            <a:off x="1837179" y="2713178"/>
            <a:ext cx="1265315" cy="632658"/>
          </a:xfrm>
          <a:prstGeom prst="rect">
            <a:avLst/>
          </a:prstGeom>
        </p:spPr>
      </p:pic>
      <p:pic>
        <p:nvPicPr>
          <p:cNvPr id="74" name="図 73" descr="屋外, 道路, 草, 自然 が含まれている画像&#10;&#10;自動的に生成された説明">
            <a:extLst>
              <a:ext uri="{FF2B5EF4-FFF2-40B4-BE49-F238E27FC236}">
                <a16:creationId xmlns:a16="http://schemas.microsoft.com/office/drawing/2014/main" id="{0BE3992D-EC61-501B-82A1-9D56CDB70DE5}"/>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94654" y="2713178"/>
            <a:ext cx="1265314" cy="632657"/>
          </a:xfrm>
          <a:prstGeom prst="rect">
            <a:avLst/>
          </a:prstGeom>
        </p:spPr>
      </p:pic>
      <p:pic>
        <p:nvPicPr>
          <p:cNvPr id="84" name="図 83">
            <a:extLst>
              <a:ext uri="{FF2B5EF4-FFF2-40B4-BE49-F238E27FC236}">
                <a16:creationId xmlns:a16="http://schemas.microsoft.com/office/drawing/2014/main" id="{BFFEA149-C20F-1099-CF71-E4B043E5B4D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40799" y="2090452"/>
            <a:ext cx="348139" cy="593202"/>
          </a:xfrm>
          <a:prstGeom prst="rect">
            <a:avLst/>
          </a:prstGeom>
        </p:spPr>
      </p:pic>
      <p:pic>
        <p:nvPicPr>
          <p:cNvPr id="85" name="図 84">
            <a:extLst>
              <a:ext uri="{FF2B5EF4-FFF2-40B4-BE49-F238E27FC236}">
                <a16:creationId xmlns:a16="http://schemas.microsoft.com/office/drawing/2014/main" id="{D98F1671-C130-042E-B3A6-AD2ECD87D4F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44361" y="2055185"/>
            <a:ext cx="414164" cy="646431"/>
          </a:xfrm>
          <a:prstGeom prst="rect">
            <a:avLst/>
          </a:prstGeom>
        </p:spPr>
      </p:pic>
      <p:pic>
        <p:nvPicPr>
          <p:cNvPr id="86" name="図 85" descr="屋内, リモコン, テーブル, 座る が含まれている画像&#10;&#10;自動的に生成された説明">
            <a:extLst>
              <a:ext uri="{FF2B5EF4-FFF2-40B4-BE49-F238E27FC236}">
                <a16:creationId xmlns:a16="http://schemas.microsoft.com/office/drawing/2014/main" id="{4DCE34C9-3106-8E96-34D7-12F2CB8A7841}"/>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336695" y="2409887"/>
            <a:ext cx="209946" cy="309137"/>
          </a:xfrm>
          <a:prstGeom prst="rect">
            <a:avLst/>
          </a:prstGeom>
        </p:spPr>
      </p:pic>
      <p:cxnSp>
        <p:nvCxnSpPr>
          <p:cNvPr id="88" name="直線コネクタ 87">
            <a:extLst>
              <a:ext uri="{FF2B5EF4-FFF2-40B4-BE49-F238E27FC236}">
                <a16:creationId xmlns:a16="http://schemas.microsoft.com/office/drawing/2014/main" id="{8ADD398A-F534-75B0-1005-126A9E8D303E}"/>
              </a:ext>
            </a:extLst>
          </p:cNvPr>
          <p:cNvCxnSpPr>
            <a:cxnSpLocks/>
          </p:cNvCxnSpPr>
          <p:nvPr/>
        </p:nvCxnSpPr>
        <p:spPr>
          <a:xfrm>
            <a:off x="1750545" y="2068947"/>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円弧 88">
            <a:extLst>
              <a:ext uri="{FF2B5EF4-FFF2-40B4-BE49-F238E27FC236}">
                <a16:creationId xmlns:a16="http://schemas.microsoft.com/office/drawing/2014/main" id="{34DFA644-54A6-09DA-A279-F9D76CAB7076}"/>
              </a:ext>
            </a:extLst>
          </p:cNvPr>
          <p:cNvSpPr/>
          <p:nvPr/>
        </p:nvSpPr>
        <p:spPr>
          <a:xfrm>
            <a:off x="1366409" y="385940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90" name="楕円 89">
            <a:extLst>
              <a:ext uri="{FF2B5EF4-FFF2-40B4-BE49-F238E27FC236}">
                <a16:creationId xmlns:a16="http://schemas.microsoft.com/office/drawing/2014/main" id="{69F37EF6-D5A9-9A06-8BCA-01143EB2C7DD}"/>
              </a:ext>
            </a:extLst>
          </p:cNvPr>
          <p:cNvSpPr/>
          <p:nvPr/>
        </p:nvSpPr>
        <p:spPr>
          <a:xfrm>
            <a:off x="2157083" y="2107595"/>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91" name="図 90" descr="屋内, リモコン, テーブル, 座る が含まれている画像&#10;&#10;自動的に生成された説明">
            <a:extLst>
              <a:ext uri="{FF2B5EF4-FFF2-40B4-BE49-F238E27FC236}">
                <a16:creationId xmlns:a16="http://schemas.microsoft.com/office/drawing/2014/main" id="{D5116933-21D5-EB5D-CA34-DEF83A10396B}"/>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710840" y="2399377"/>
            <a:ext cx="230569" cy="339503"/>
          </a:xfrm>
          <a:prstGeom prst="rect">
            <a:avLst/>
          </a:prstGeom>
        </p:spPr>
      </p:pic>
      <p:sp>
        <p:nvSpPr>
          <p:cNvPr id="92" name="円弧 91">
            <a:extLst>
              <a:ext uri="{FF2B5EF4-FFF2-40B4-BE49-F238E27FC236}">
                <a16:creationId xmlns:a16="http://schemas.microsoft.com/office/drawing/2014/main" id="{1182468B-FD75-14A4-60A1-FA8D0A1237AB}"/>
              </a:ext>
            </a:extLst>
          </p:cNvPr>
          <p:cNvSpPr/>
          <p:nvPr/>
        </p:nvSpPr>
        <p:spPr>
          <a:xfrm>
            <a:off x="1370618" y="367727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a:extLst>
              <a:ext uri="{FF2B5EF4-FFF2-40B4-BE49-F238E27FC236}">
                <a16:creationId xmlns:a16="http://schemas.microsoft.com/office/drawing/2014/main" id="{A4D167E2-8B73-91AF-233D-A14F92180E5B}"/>
              </a:ext>
            </a:extLst>
          </p:cNvPr>
          <p:cNvSpPr txBox="1"/>
          <p:nvPr/>
        </p:nvSpPr>
        <p:spPr>
          <a:xfrm>
            <a:off x="628677" y="4409702"/>
            <a:ext cx="2236510" cy="338554"/>
          </a:xfrm>
          <a:prstGeom prst="rect">
            <a:avLst/>
          </a:prstGeom>
          <a:noFill/>
        </p:spPr>
        <p:txBody>
          <a:bodyPr wrap="none" rtlCol="0">
            <a:spAutoFit/>
          </a:bodyPr>
          <a:lstStyle/>
          <a:p>
            <a:r>
              <a:rPr kumimoji="1" lang="ja-JP" altLang="en-US" sz="1600" b="1" dirty="0"/>
              <a:t>任意の時点で切り替え</a:t>
            </a:r>
          </a:p>
        </p:txBody>
      </p:sp>
      <p:pic>
        <p:nvPicPr>
          <p:cNvPr id="94" name="図 93" descr="レゴ が含まれている画像&#10;&#10;自動的に生成された説明">
            <a:extLst>
              <a:ext uri="{FF2B5EF4-FFF2-40B4-BE49-F238E27FC236}">
                <a16:creationId xmlns:a16="http://schemas.microsoft.com/office/drawing/2014/main" id="{45EE558A-1E50-89C8-A4FA-27A955059F68}"/>
              </a:ext>
            </a:extLst>
          </p:cNvPr>
          <p:cNvPicPr>
            <a:picLocks noChangeAspect="1"/>
          </p:cNvPicPr>
          <p:nvPr/>
        </p:nvPicPr>
        <p:blipFill rotWithShape="1">
          <a:blip r:embed="rId11">
            <a:extLst>
              <a:ext uri="{28A0092B-C50C-407E-A947-70E740481C1C}">
                <a14:useLocalDpi xmlns:a14="http://schemas.microsoft.com/office/drawing/2010/main" val="0"/>
              </a:ext>
            </a:extLst>
          </a:blip>
          <a:srcRect l="25694" t="22895" r="27833" b="22839"/>
          <a:stretch/>
        </p:blipFill>
        <p:spPr>
          <a:xfrm>
            <a:off x="806522" y="3733179"/>
            <a:ext cx="485392" cy="566800"/>
          </a:xfrm>
          <a:prstGeom prst="rect">
            <a:avLst/>
          </a:prstGeom>
        </p:spPr>
      </p:pic>
      <p:cxnSp>
        <p:nvCxnSpPr>
          <p:cNvPr id="95" name="直線矢印コネクタ 94">
            <a:extLst>
              <a:ext uri="{FF2B5EF4-FFF2-40B4-BE49-F238E27FC236}">
                <a16:creationId xmlns:a16="http://schemas.microsoft.com/office/drawing/2014/main" id="{17BD527D-F8CE-BC18-65B2-A78CF947EEA8}"/>
              </a:ext>
            </a:extLst>
          </p:cNvPr>
          <p:cNvCxnSpPr>
            <a:cxnSpLocks/>
          </p:cNvCxnSpPr>
          <p:nvPr/>
        </p:nvCxnSpPr>
        <p:spPr>
          <a:xfrm flipH="1">
            <a:off x="1039749" y="3351306"/>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8" name="図 97" descr="レゴ が含まれている画像&#10;&#10;自動的に生成された説明">
            <a:extLst>
              <a:ext uri="{FF2B5EF4-FFF2-40B4-BE49-F238E27FC236}">
                <a16:creationId xmlns:a16="http://schemas.microsoft.com/office/drawing/2014/main" id="{0BA67F11-C1A4-2688-D1A3-8F704E37F53C}"/>
              </a:ext>
            </a:extLst>
          </p:cNvPr>
          <p:cNvPicPr>
            <a:picLocks noChangeAspect="1"/>
          </p:cNvPicPr>
          <p:nvPr/>
        </p:nvPicPr>
        <p:blipFill rotWithShape="1">
          <a:blip r:embed="rId11">
            <a:extLst>
              <a:ext uri="{28A0092B-C50C-407E-A947-70E740481C1C}">
                <a14:useLocalDpi xmlns:a14="http://schemas.microsoft.com/office/drawing/2010/main" val="0"/>
              </a:ext>
            </a:extLst>
          </a:blip>
          <a:srcRect l="25694" t="22895" r="27833" b="22839"/>
          <a:stretch/>
        </p:blipFill>
        <p:spPr>
          <a:xfrm>
            <a:off x="2213731" y="3698518"/>
            <a:ext cx="485392" cy="566800"/>
          </a:xfrm>
          <a:prstGeom prst="rect">
            <a:avLst/>
          </a:prstGeom>
        </p:spPr>
      </p:pic>
      <p:cxnSp>
        <p:nvCxnSpPr>
          <p:cNvPr id="99" name="直線矢印コネクタ 98">
            <a:extLst>
              <a:ext uri="{FF2B5EF4-FFF2-40B4-BE49-F238E27FC236}">
                <a16:creationId xmlns:a16="http://schemas.microsoft.com/office/drawing/2014/main" id="{E0460C6D-1988-C029-BE2B-8F44D14682A6}"/>
              </a:ext>
            </a:extLst>
          </p:cNvPr>
          <p:cNvCxnSpPr>
            <a:cxnSpLocks/>
          </p:cNvCxnSpPr>
          <p:nvPr/>
        </p:nvCxnSpPr>
        <p:spPr>
          <a:xfrm flipH="1">
            <a:off x="2466092" y="3354494"/>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F7156491-BE71-760A-2C55-69B549B08085}"/>
              </a:ext>
            </a:extLst>
          </p:cNvPr>
          <p:cNvSpPr/>
          <p:nvPr/>
        </p:nvSpPr>
        <p:spPr>
          <a:xfrm>
            <a:off x="3685204" y="2113644"/>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1" name="図 10" descr="天井, 屋内, テーブル, 建物 が含まれている画像&#10;&#10;自動的に生成された説明">
            <a:extLst>
              <a:ext uri="{FF2B5EF4-FFF2-40B4-BE49-F238E27FC236}">
                <a16:creationId xmlns:a16="http://schemas.microsoft.com/office/drawing/2014/main" id="{3DC58FCE-A3F7-D004-2A98-6DC6546C3079}"/>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7407"/>
          <a:stretch/>
        </p:blipFill>
        <p:spPr>
          <a:xfrm>
            <a:off x="4650151" y="2713178"/>
            <a:ext cx="1265315" cy="632658"/>
          </a:xfrm>
          <a:prstGeom prst="rect">
            <a:avLst/>
          </a:prstGeom>
        </p:spPr>
      </p:pic>
      <p:pic>
        <p:nvPicPr>
          <p:cNvPr id="12" name="図 11" descr="屋外, 道路, 草, 自然 が含まれている画像&#10;&#10;自動的に生成された説明">
            <a:extLst>
              <a:ext uri="{FF2B5EF4-FFF2-40B4-BE49-F238E27FC236}">
                <a16:creationId xmlns:a16="http://schemas.microsoft.com/office/drawing/2014/main" id="{7CBE9DA3-0CFD-D8EA-22FF-84EC24CD8EF9}"/>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3363004" y="2713178"/>
            <a:ext cx="1265314" cy="632657"/>
          </a:xfrm>
          <a:prstGeom prst="rect">
            <a:avLst/>
          </a:prstGeom>
        </p:spPr>
      </p:pic>
      <p:sp>
        <p:nvSpPr>
          <p:cNvPr id="13" name="テキスト ボックス 12">
            <a:extLst>
              <a:ext uri="{FF2B5EF4-FFF2-40B4-BE49-F238E27FC236}">
                <a16:creationId xmlns:a16="http://schemas.microsoft.com/office/drawing/2014/main" id="{80A01446-A029-E743-2C25-5A5B7C4EAE91}"/>
              </a:ext>
            </a:extLst>
          </p:cNvPr>
          <p:cNvSpPr txBox="1"/>
          <p:nvPr/>
        </p:nvSpPr>
        <p:spPr>
          <a:xfrm>
            <a:off x="5078747" y="3312198"/>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14" name="テキスト ボックス 13">
            <a:extLst>
              <a:ext uri="{FF2B5EF4-FFF2-40B4-BE49-F238E27FC236}">
                <a16:creationId xmlns:a16="http://schemas.microsoft.com/office/drawing/2014/main" id="{23D8BFE1-2F09-15D5-BF19-87C36FE0D793}"/>
              </a:ext>
            </a:extLst>
          </p:cNvPr>
          <p:cNvSpPr txBox="1"/>
          <p:nvPr/>
        </p:nvSpPr>
        <p:spPr>
          <a:xfrm>
            <a:off x="3283806" y="3312198"/>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17" name="直線矢印コネクタ 16">
            <a:extLst>
              <a:ext uri="{FF2B5EF4-FFF2-40B4-BE49-F238E27FC236}">
                <a16:creationId xmlns:a16="http://schemas.microsoft.com/office/drawing/2014/main" id="{BFB0253E-B4BF-08B2-D207-194FFF886C5F}"/>
              </a:ext>
            </a:extLst>
          </p:cNvPr>
          <p:cNvCxnSpPr>
            <a:cxnSpLocks/>
          </p:cNvCxnSpPr>
          <p:nvPr/>
        </p:nvCxnSpPr>
        <p:spPr>
          <a:xfrm>
            <a:off x="4125966" y="332375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descr="天井, 屋内, テーブル, 建物 が含まれている画像&#10;&#10;自動的に生成された説明">
            <a:extLst>
              <a:ext uri="{FF2B5EF4-FFF2-40B4-BE49-F238E27FC236}">
                <a16:creationId xmlns:a16="http://schemas.microsoft.com/office/drawing/2014/main" id="{5727A5B4-B1B3-CE2D-4315-EF05B26981CA}"/>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t="7407"/>
          <a:stretch/>
        </p:blipFill>
        <p:spPr>
          <a:xfrm>
            <a:off x="4017491" y="3547438"/>
            <a:ext cx="1265315" cy="632658"/>
          </a:xfrm>
          <a:prstGeom prst="rect">
            <a:avLst/>
          </a:prstGeom>
        </p:spPr>
      </p:pic>
      <p:pic>
        <p:nvPicPr>
          <p:cNvPr id="20" name="図 19" descr="屋外, 道路, 草, 自然 が含まれている画像&#10;&#10;自動的に生成された説明">
            <a:extLst>
              <a:ext uri="{FF2B5EF4-FFF2-40B4-BE49-F238E27FC236}">
                <a16:creationId xmlns:a16="http://schemas.microsoft.com/office/drawing/2014/main" id="{C8D47ADC-8E95-0971-7DE3-DA57DE6B0BA5}"/>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4017494" y="3547438"/>
            <a:ext cx="1265314" cy="632657"/>
          </a:xfrm>
          <a:prstGeom prst="rect">
            <a:avLst/>
          </a:prstGeom>
        </p:spPr>
      </p:pic>
      <p:pic>
        <p:nvPicPr>
          <p:cNvPr id="22" name="図 21">
            <a:extLst>
              <a:ext uri="{FF2B5EF4-FFF2-40B4-BE49-F238E27FC236}">
                <a16:creationId xmlns:a16="http://schemas.microsoft.com/office/drawing/2014/main" id="{BADA23DD-8A89-76C3-1B20-3B903BBF8D7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778578" y="2113645"/>
            <a:ext cx="348139" cy="593202"/>
          </a:xfrm>
          <a:prstGeom prst="rect">
            <a:avLst/>
          </a:prstGeom>
        </p:spPr>
      </p:pic>
      <p:pic>
        <p:nvPicPr>
          <p:cNvPr id="23" name="図 22">
            <a:extLst>
              <a:ext uri="{FF2B5EF4-FFF2-40B4-BE49-F238E27FC236}">
                <a16:creationId xmlns:a16="http://schemas.microsoft.com/office/drawing/2014/main" id="{370FD4F3-AFDF-D91D-3465-FE72D6E7B5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033928" y="2078377"/>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B33D815D-345A-46A6-F03C-4E8D372E2A1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158848" y="2386711"/>
            <a:ext cx="198859" cy="292811"/>
          </a:xfrm>
          <a:prstGeom prst="rect">
            <a:avLst/>
          </a:prstGeom>
        </p:spPr>
      </p:pic>
      <p:sp>
        <p:nvSpPr>
          <p:cNvPr id="26" name="楕円 25">
            <a:extLst>
              <a:ext uri="{FF2B5EF4-FFF2-40B4-BE49-F238E27FC236}">
                <a16:creationId xmlns:a16="http://schemas.microsoft.com/office/drawing/2014/main" id="{03FC69FC-9ED4-8B00-61E5-2463940F3899}"/>
              </a:ext>
            </a:extLst>
          </p:cNvPr>
          <p:cNvSpPr/>
          <p:nvPr/>
        </p:nvSpPr>
        <p:spPr>
          <a:xfrm>
            <a:off x="7902498" y="1993539"/>
            <a:ext cx="616475" cy="69206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pic>
        <p:nvPicPr>
          <p:cNvPr id="29" name="図 28" descr="天井, 屋内, テーブル, 建物 が含まれている画像&#10;&#10;自動的に生成された説明">
            <a:extLst>
              <a:ext uri="{FF2B5EF4-FFF2-40B4-BE49-F238E27FC236}">
                <a16:creationId xmlns:a16="http://schemas.microsoft.com/office/drawing/2014/main" id="{928B1901-40E5-F4D9-D910-70BD307BF88D}"/>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t="7407"/>
          <a:stretch/>
        </p:blipFill>
        <p:spPr>
          <a:xfrm>
            <a:off x="7566475" y="2713178"/>
            <a:ext cx="1267199" cy="633600"/>
          </a:xfrm>
          <a:prstGeom prst="rect">
            <a:avLst/>
          </a:prstGeom>
        </p:spPr>
      </p:pic>
      <p:pic>
        <p:nvPicPr>
          <p:cNvPr id="30" name="図 29" descr="屋外, 道路, 草, 自然 が含まれている画像&#10;&#10;自動的に生成された説明">
            <a:extLst>
              <a:ext uri="{FF2B5EF4-FFF2-40B4-BE49-F238E27FC236}">
                <a16:creationId xmlns:a16="http://schemas.microsoft.com/office/drawing/2014/main" id="{9AE64B36-E753-F78E-0611-D7E7F32EC829}"/>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6272770" y="2713178"/>
            <a:ext cx="1267200" cy="633600"/>
          </a:xfrm>
          <a:prstGeom prst="rect">
            <a:avLst/>
          </a:prstGeom>
        </p:spPr>
      </p:pic>
      <p:sp>
        <p:nvSpPr>
          <p:cNvPr id="31" name="テキスト ボックス 30">
            <a:extLst>
              <a:ext uri="{FF2B5EF4-FFF2-40B4-BE49-F238E27FC236}">
                <a16:creationId xmlns:a16="http://schemas.microsoft.com/office/drawing/2014/main" id="{BC8D87CC-43CE-9270-C19E-76E0E6789D11}"/>
              </a:ext>
            </a:extLst>
          </p:cNvPr>
          <p:cNvSpPr txBox="1"/>
          <p:nvPr/>
        </p:nvSpPr>
        <p:spPr>
          <a:xfrm>
            <a:off x="7978849" y="3312198"/>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32" name="テキスト ボックス 31">
            <a:extLst>
              <a:ext uri="{FF2B5EF4-FFF2-40B4-BE49-F238E27FC236}">
                <a16:creationId xmlns:a16="http://schemas.microsoft.com/office/drawing/2014/main" id="{1E045A68-4F6F-3C2A-9503-51BC5A63C4B7}"/>
              </a:ext>
            </a:extLst>
          </p:cNvPr>
          <p:cNvSpPr txBox="1"/>
          <p:nvPr/>
        </p:nvSpPr>
        <p:spPr>
          <a:xfrm>
            <a:off x="6179087" y="3312198"/>
            <a:ext cx="947256"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37" name="図 36" descr="天井, 屋内, テーブル, 建物 が含まれている画像&#10;&#10;自動的に生成された説明">
            <a:extLst>
              <a:ext uri="{FF2B5EF4-FFF2-40B4-BE49-F238E27FC236}">
                <a16:creationId xmlns:a16="http://schemas.microsoft.com/office/drawing/2014/main" id="{C3CBF2E2-0CD9-7A54-F0DB-1B9B6B076EF7}"/>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t="7407"/>
          <a:stretch/>
        </p:blipFill>
        <p:spPr>
          <a:xfrm>
            <a:off x="6868209" y="3547438"/>
            <a:ext cx="1342738" cy="671369"/>
          </a:xfrm>
          <a:prstGeom prst="rect">
            <a:avLst/>
          </a:prstGeom>
        </p:spPr>
      </p:pic>
      <p:pic>
        <p:nvPicPr>
          <p:cNvPr id="38" name="図 37" descr="屋外, 道路, 草, 自然 が含まれている画像&#10;&#10;自動的に生成された説明">
            <a:extLst>
              <a:ext uri="{FF2B5EF4-FFF2-40B4-BE49-F238E27FC236}">
                <a16:creationId xmlns:a16="http://schemas.microsoft.com/office/drawing/2014/main" id="{3641EB3B-3561-2DA4-9132-E984A2A2C5AE}"/>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6868209" y="3547438"/>
            <a:ext cx="1342738" cy="671369"/>
          </a:xfrm>
          <a:prstGeom prst="rect">
            <a:avLst/>
          </a:prstGeom>
        </p:spPr>
      </p:pic>
      <p:pic>
        <p:nvPicPr>
          <p:cNvPr id="40" name="図 39">
            <a:extLst>
              <a:ext uri="{FF2B5EF4-FFF2-40B4-BE49-F238E27FC236}">
                <a16:creationId xmlns:a16="http://schemas.microsoft.com/office/drawing/2014/main" id="{ACC9FEFA-3327-FE18-0FD6-E5915872CAE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9831" y="2164366"/>
            <a:ext cx="324842" cy="553506"/>
          </a:xfrm>
          <a:prstGeom prst="rect">
            <a:avLst/>
          </a:prstGeom>
        </p:spPr>
      </p:pic>
      <p:pic>
        <p:nvPicPr>
          <p:cNvPr id="41" name="図 40">
            <a:extLst>
              <a:ext uri="{FF2B5EF4-FFF2-40B4-BE49-F238E27FC236}">
                <a16:creationId xmlns:a16="http://schemas.microsoft.com/office/drawing/2014/main" id="{A68C1075-80AC-B5C4-7708-3EB9BFD34B2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8004761" y="2042622"/>
            <a:ext cx="411951" cy="642978"/>
          </a:xfrm>
          <a:prstGeom prst="rect">
            <a:avLst/>
          </a:prstGeom>
        </p:spPr>
      </p:pic>
      <p:pic>
        <p:nvPicPr>
          <p:cNvPr id="66" name="図 65" descr="屋内, リモコン, テーブル, 座る が含まれている画像&#10;&#10;自動的に生成された説明">
            <a:extLst>
              <a:ext uri="{FF2B5EF4-FFF2-40B4-BE49-F238E27FC236}">
                <a16:creationId xmlns:a16="http://schemas.microsoft.com/office/drawing/2014/main" id="{AF5F2E91-2F67-C3A6-A697-8DB684C375B1}"/>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428717" y="2389062"/>
            <a:ext cx="192519" cy="283476"/>
          </a:xfrm>
          <a:prstGeom prst="rect">
            <a:avLst/>
          </a:prstGeom>
        </p:spPr>
      </p:pic>
      <p:cxnSp>
        <p:nvCxnSpPr>
          <p:cNvPr id="103" name="直線コネクタ 102">
            <a:extLst>
              <a:ext uri="{FF2B5EF4-FFF2-40B4-BE49-F238E27FC236}">
                <a16:creationId xmlns:a16="http://schemas.microsoft.com/office/drawing/2014/main" id="{5A01BB0C-11AC-CDFF-6653-A634D8EADF47}"/>
              </a:ext>
            </a:extLst>
          </p:cNvPr>
          <p:cNvCxnSpPr>
            <a:cxnSpLocks/>
          </p:cNvCxnSpPr>
          <p:nvPr/>
        </p:nvCxnSpPr>
        <p:spPr>
          <a:xfrm>
            <a:off x="6096000" y="2068947"/>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円弧 103">
            <a:extLst>
              <a:ext uri="{FF2B5EF4-FFF2-40B4-BE49-F238E27FC236}">
                <a16:creationId xmlns:a16="http://schemas.microsoft.com/office/drawing/2014/main" id="{F6BDFB6C-8857-CE40-38A8-404E893A81BE}"/>
              </a:ext>
            </a:extLst>
          </p:cNvPr>
          <p:cNvSpPr/>
          <p:nvPr/>
        </p:nvSpPr>
        <p:spPr>
          <a:xfrm>
            <a:off x="5739764" y="3989036"/>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5" name="テキスト ボックス 104">
            <a:extLst>
              <a:ext uri="{FF2B5EF4-FFF2-40B4-BE49-F238E27FC236}">
                <a16:creationId xmlns:a16="http://schemas.microsoft.com/office/drawing/2014/main" id="{97A5FEC2-730B-9B5A-46D6-22759C4C7BAD}"/>
              </a:ext>
            </a:extLst>
          </p:cNvPr>
          <p:cNvSpPr txBox="1"/>
          <p:nvPr/>
        </p:nvSpPr>
        <p:spPr>
          <a:xfrm>
            <a:off x="4973704" y="4409702"/>
            <a:ext cx="2236510" cy="338554"/>
          </a:xfrm>
          <a:prstGeom prst="rect">
            <a:avLst/>
          </a:prstGeom>
          <a:noFill/>
        </p:spPr>
        <p:txBody>
          <a:bodyPr wrap="none" rtlCol="0">
            <a:spAutoFit/>
          </a:bodyPr>
          <a:lstStyle/>
          <a:p>
            <a:r>
              <a:rPr kumimoji="1" lang="ja-JP" altLang="en-US" sz="1600" b="1" dirty="0"/>
              <a:t>任意の時点で切り替え</a:t>
            </a:r>
          </a:p>
        </p:txBody>
      </p:sp>
      <p:sp>
        <p:nvSpPr>
          <p:cNvPr id="106" name="円弧 105">
            <a:extLst>
              <a:ext uri="{FF2B5EF4-FFF2-40B4-BE49-F238E27FC236}">
                <a16:creationId xmlns:a16="http://schemas.microsoft.com/office/drawing/2014/main" id="{7C74CEA5-FF00-B051-C9E1-BC3251965244}"/>
              </a:ext>
            </a:extLst>
          </p:cNvPr>
          <p:cNvSpPr/>
          <p:nvPr/>
        </p:nvSpPr>
        <p:spPr>
          <a:xfrm>
            <a:off x="5739764" y="3828143"/>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7" name="図 106" descr="レゴ が含まれている画像&#10;&#10;自動的に生成された説明">
            <a:extLst>
              <a:ext uri="{FF2B5EF4-FFF2-40B4-BE49-F238E27FC236}">
                <a16:creationId xmlns:a16="http://schemas.microsoft.com/office/drawing/2014/main" id="{FCA18003-43C7-3923-8715-A2E18FC36BBA}"/>
              </a:ext>
            </a:extLst>
          </p:cNvPr>
          <p:cNvPicPr>
            <a:picLocks noChangeAspect="1"/>
          </p:cNvPicPr>
          <p:nvPr/>
        </p:nvPicPr>
        <p:blipFill rotWithShape="1">
          <a:blip r:embed="rId11">
            <a:extLst>
              <a:ext uri="{28A0092B-C50C-407E-A947-70E740481C1C}">
                <a14:useLocalDpi xmlns:a14="http://schemas.microsoft.com/office/drawing/2010/main" val="0"/>
              </a:ext>
            </a:extLst>
          </a:blip>
          <a:srcRect l="25694" t="22895" r="27833" b="22839"/>
          <a:stretch/>
        </p:blipFill>
        <p:spPr>
          <a:xfrm>
            <a:off x="4451021" y="4359050"/>
            <a:ext cx="308295" cy="360000"/>
          </a:xfrm>
          <a:prstGeom prst="rect">
            <a:avLst/>
          </a:prstGeom>
        </p:spPr>
      </p:pic>
      <p:pic>
        <p:nvPicPr>
          <p:cNvPr id="132" name="図 131" descr="レゴ が含まれている画像&#10;&#10;自動的に生成された説明">
            <a:extLst>
              <a:ext uri="{FF2B5EF4-FFF2-40B4-BE49-F238E27FC236}">
                <a16:creationId xmlns:a16="http://schemas.microsoft.com/office/drawing/2014/main" id="{FAC7B323-B888-B6C6-6D57-F9E4246DEB20}"/>
              </a:ext>
            </a:extLst>
          </p:cNvPr>
          <p:cNvPicPr>
            <a:picLocks noChangeAspect="1"/>
          </p:cNvPicPr>
          <p:nvPr/>
        </p:nvPicPr>
        <p:blipFill rotWithShape="1">
          <a:blip r:embed="rId11">
            <a:extLst>
              <a:ext uri="{28A0092B-C50C-407E-A947-70E740481C1C}">
                <a14:useLocalDpi xmlns:a14="http://schemas.microsoft.com/office/drawing/2010/main" val="0"/>
              </a:ext>
            </a:extLst>
          </a:blip>
          <a:srcRect l="25694" t="22895" r="27833" b="22839"/>
          <a:stretch/>
        </p:blipFill>
        <p:spPr>
          <a:xfrm>
            <a:off x="7383854" y="4392445"/>
            <a:ext cx="308295" cy="360000"/>
          </a:xfrm>
          <a:prstGeom prst="rect">
            <a:avLst/>
          </a:prstGeom>
        </p:spPr>
      </p:pic>
      <p:sp>
        <p:nvSpPr>
          <p:cNvPr id="24" name="フッター プレースホルダー 23">
            <a:extLst>
              <a:ext uri="{FF2B5EF4-FFF2-40B4-BE49-F238E27FC236}">
                <a16:creationId xmlns:a16="http://schemas.microsoft.com/office/drawing/2014/main" id="{5AC569F1-5338-57DB-3A19-F9C3619ECD1F}"/>
              </a:ext>
            </a:extLst>
          </p:cNvPr>
          <p:cNvSpPr>
            <a:spLocks noGrp="1"/>
          </p:cNvSpPr>
          <p:nvPr>
            <p:ph type="ftr" sz="quarter" idx="11"/>
          </p:nvPr>
        </p:nvSpPr>
        <p:spPr/>
        <p:txBody>
          <a:bodyPr/>
          <a:lstStyle/>
          <a:p>
            <a:r>
              <a:rPr kumimoji="1" lang="ja-JP" altLang="en-US"/>
              <a:t>第</a:t>
            </a:r>
            <a:r>
              <a:rPr kumimoji="1" lang="en-US" altLang="ja-JP"/>
              <a:t>28</a:t>
            </a:r>
            <a:r>
              <a:rPr kumimoji="1" lang="ja-JP" altLang="en-US"/>
              <a:t>回日本バーチャルリアリティ学会大会，東京たま未来メッセ</a:t>
            </a:r>
          </a:p>
        </p:txBody>
      </p:sp>
      <p:sp>
        <p:nvSpPr>
          <p:cNvPr id="25" name="日付プレースホルダー 24">
            <a:extLst>
              <a:ext uri="{FF2B5EF4-FFF2-40B4-BE49-F238E27FC236}">
                <a16:creationId xmlns:a16="http://schemas.microsoft.com/office/drawing/2014/main" id="{D06F44C3-45FF-252D-C2C4-91EDD674C301}"/>
              </a:ext>
            </a:extLst>
          </p:cNvPr>
          <p:cNvSpPr>
            <a:spLocks noGrp="1"/>
          </p:cNvSpPr>
          <p:nvPr>
            <p:ph type="dt" sz="half" idx="10"/>
          </p:nvPr>
        </p:nvSpPr>
        <p:spPr/>
        <p:txBody>
          <a:bodyPr/>
          <a:lstStyle/>
          <a:p>
            <a:r>
              <a:rPr kumimoji="1" lang="en-US" altLang="ja-JP"/>
              <a:t>2023/9/12</a:t>
            </a:r>
            <a:endParaRPr kumimoji="1" lang="ja-JP" altLang="en-US"/>
          </a:p>
        </p:txBody>
      </p:sp>
      <p:sp>
        <p:nvSpPr>
          <p:cNvPr id="43" name="コンテンツ プレースホルダー 2">
            <a:extLst>
              <a:ext uri="{FF2B5EF4-FFF2-40B4-BE49-F238E27FC236}">
                <a16:creationId xmlns:a16="http://schemas.microsoft.com/office/drawing/2014/main" id="{A6F0EEB4-2879-14A9-B2D2-34D80E867631}"/>
              </a:ext>
            </a:extLst>
          </p:cNvPr>
          <p:cNvSpPr txBox="1">
            <a:spLocks/>
          </p:cNvSpPr>
          <p:nvPr/>
        </p:nvSpPr>
        <p:spPr>
          <a:xfrm>
            <a:off x="394654" y="997272"/>
            <a:ext cx="11394664" cy="928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映像提示形式および空間選択形式を比較し，同時性知覚および</a:t>
            </a:r>
            <a:br>
              <a:rPr lang="en-US" altLang="ja-JP" sz="2400" dirty="0"/>
            </a:br>
            <a:r>
              <a:rPr lang="ja-JP" altLang="en-US" sz="2400" dirty="0"/>
              <a:t>空間と身体位置に関する認知を評価した．実験参加者数は</a:t>
            </a:r>
            <a:r>
              <a:rPr lang="en-US" altLang="ja-JP" sz="2400" dirty="0"/>
              <a:t>15</a:t>
            </a:r>
            <a:r>
              <a:rPr lang="ja-JP" altLang="en-US" sz="2400" dirty="0"/>
              <a:t>名．</a:t>
            </a:r>
            <a:endParaRPr lang="en-US" altLang="ja-JP" sz="2400" dirty="0"/>
          </a:p>
        </p:txBody>
      </p:sp>
      <p:sp>
        <p:nvSpPr>
          <p:cNvPr id="45" name="正方形/長方形 44">
            <a:extLst>
              <a:ext uri="{FF2B5EF4-FFF2-40B4-BE49-F238E27FC236}">
                <a16:creationId xmlns:a16="http://schemas.microsoft.com/office/drawing/2014/main" id="{EF5FB25A-5E4F-9F95-3818-1A49F43ABE6E}"/>
              </a:ext>
            </a:extLst>
          </p:cNvPr>
          <p:cNvSpPr/>
          <p:nvPr/>
        </p:nvSpPr>
        <p:spPr>
          <a:xfrm>
            <a:off x="409729" y="1757270"/>
            <a:ext cx="2693270" cy="29901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E3A8F57E-FF78-FDFF-3395-782840163080}"/>
              </a:ext>
            </a:extLst>
          </p:cNvPr>
          <p:cNvSpPr/>
          <p:nvPr/>
        </p:nvSpPr>
        <p:spPr>
          <a:xfrm>
            <a:off x="3350261" y="1757466"/>
            <a:ext cx="5491478" cy="29949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4" name="直線矢印コネクタ 153">
            <a:extLst>
              <a:ext uri="{FF2B5EF4-FFF2-40B4-BE49-F238E27FC236}">
                <a16:creationId xmlns:a16="http://schemas.microsoft.com/office/drawing/2014/main" id="{C13F18E1-26CA-2699-A314-54457052756F}"/>
              </a:ext>
            </a:extLst>
          </p:cNvPr>
          <p:cNvCxnSpPr>
            <a:cxnSpLocks/>
          </p:cNvCxnSpPr>
          <p:nvPr/>
        </p:nvCxnSpPr>
        <p:spPr>
          <a:xfrm flipH="1">
            <a:off x="5001279" y="3351704"/>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5E151370-4968-0E77-AD83-455E699F3951}"/>
              </a:ext>
            </a:extLst>
          </p:cNvPr>
          <p:cNvCxnSpPr>
            <a:cxnSpLocks/>
          </p:cNvCxnSpPr>
          <p:nvPr/>
        </p:nvCxnSpPr>
        <p:spPr>
          <a:xfrm>
            <a:off x="7014770" y="3340850"/>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29C66C12-FC0B-0008-7725-664C2E2A02CE}"/>
              </a:ext>
            </a:extLst>
          </p:cNvPr>
          <p:cNvCxnSpPr>
            <a:cxnSpLocks/>
          </p:cNvCxnSpPr>
          <p:nvPr/>
        </p:nvCxnSpPr>
        <p:spPr>
          <a:xfrm flipH="1">
            <a:off x="7890083" y="334593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91652B2C-C1D9-3AB8-EFDD-CBE3A6E47F7E}"/>
              </a:ext>
            </a:extLst>
          </p:cNvPr>
          <p:cNvCxnSpPr>
            <a:cxnSpLocks/>
          </p:cNvCxnSpPr>
          <p:nvPr/>
        </p:nvCxnSpPr>
        <p:spPr>
          <a:xfrm flipH="1">
            <a:off x="4639302" y="4164726"/>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a:extLst>
              <a:ext uri="{FF2B5EF4-FFF2-40B4-BE49-F238E27FC236}">
                <a16:creationId xmlns:a16="http://schemas.microsoft.com/office/drawing/2014/main" id="{8AA68DB1-9FE5-07C7-1A70-8648596C2EC6}"/>
              </a:ext>
            </a:extLst>
          </p:cNvPr>
          <p:cNvCxnSpPr>
            <a:cxnSpLocks/>
          </p:cNvCxnSpPr>
          <p:nvPr/>
        </p:nvCxnSpPr>
        <p:spPr>
          <a:xfrm flipH="1">
            <a:off x="7579077" y="4207063"/>
            <a:ext cx="1584"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コンテンツ プレースホルダー 2">
            <a:extLst>
              <a:ext uri="{FF2B5EF4-FFF2-40B4-BE49-F238E27FC236}">
                <a16:creationId xmlns:a16="http://schemas.microsoft.com/office/drawing/2014/main" id="{5FDB2220-DBED-4F84-0EDF-7618097B292F}"/>
              </a:ext>
            </a:extLst>
          </p:cNvPr>
          <p:cNvSpPr txBox="1">
            <a:spLocks/>
          </p:cNvSpPr>
          <p:nvPr/>
        </p:nvSpPr>
        <p:spPr>
          <a:xfrm>
            <a:off x="9948180" y="1752461"/>
            <a:ext cx="997805" cy="402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t>C</a:t>
            </a:r>
            <a:r>
              <a:rPr lang="ja-JP" altLang="en-US" sz="2000" b="1" dirty="0"/>
              <a:t>条件</a:t>
            </a:r>
            <a:endParaRPr lang="en-US" altLang="ja-JP" sz="2000" b="1" dirty="0"/>
          </a:p>
        </p:txBody>
      </p:sp>
      <p:sp>
        <p:nvSpPr>
          <p:cNvPr id="161" name="楕円 160">
            <a:extLst>
              <a:ext uri="{FF2B5EF4-FFF2-40B4-BE49-F238E27FC236}">
                <a16:creationId xmlns:a16="http://schemas.microsoft.com/office/drawing/2014/main" id="{D2669ADE-F60B-3604-148D-6EFFCF37F3D0}"/>
              </a:ext>
            </a:extLst>
          </p:cNvPr>
          <p:cNvSpPr/>
          <p:nvPr/>
        </p:nvSpPr>
        <p:spPr>
          <a:xfrm>
            <a:off x="9434249" y="2085447"/>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62" name="図 161" descr="天井, 屋内, テーブル, 建物 が含まれている画像&#10;&#10;自動的に生成された説明">
            <a:extLst>
              <a:ext uri="{FF2B5EF4-FFF2-40B4-BE49-F238E27FC236}">
                <a16:creationId xmlns:a16="http://schemas.microsoft.com/office/drawing/2014/main" id="{F250CCFE-40DB-ED4B-CD69-338056E67EE3}"/>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7407"/>
          <a:stretch/>
        </p:blipFill>
        <p:spPr>
          <a:xfrm>
            <a:off x="10524003" y="2708174"/>
            <a:ext cx="1265315" cy="632658"/>
          </a:xfrm>
          <a:prstGeom prst="rect">
            <a:avLst/>
          </a:prstGeom>
        </p:spPr>
      </p:pic>
      <p:pic>
        <p:nvPicPr>
          <p:cNvPr id="163" name="図 162" descr="屋外, 道路, 草, 自然 が含まれている画像&#10;&#10;自動的に生成された説明">
            <a:extLst>
              <a:ext uri="{FF2B5EF4-FFF2-40B4-BE49-F238E27FC236}">
                <a16:creationId xmlns:a16="http://schemas.microsoft.com/office/drawing/2014/main" id="{DF895D67-A410-D887-FEA7-4D2BC89CED7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81478" y="2708174"/>
            <a:ext cx="1265314" cy="632657"/>
          </a:xfrm>
          <a:prstGeom prst="rect">
            <a:avLst/>
          </a:prstGeom>
        </p:spPr>
      </p:pic>
      <p:pic>
        <p:nvPicPr>
          <p:cNvPr id="164" name="図 163">
            <a:extLst>
              <a:ext uri="{FF2B5EF4-FFF2-40B4-BE49-F238E27FC236}">
                <a16:creationId xmlns:a16="http://schemas.microsoft.com/office/drawing/2014/main" id="{A2E33DE3-AD76-0243-8A71-710C8478D1E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27623" y="2085448"/>
            <a:ext cx="348139" cy="593202"/>
          </a:xfrm>
          <a:prstGeom prst="rect">
            <a:avLst/>
          </a:prstGeom>
        </p:spPr>
      </p:pic>
      <p:pic>
        <p:nvPicPr>
          <p:cNvPr id="165" name="図 164">
            <a:extLst>
              <a:ext uri="{FF2B5EF4-FFF2-40B4-BE49-F238E27FC236}">
                <a16:creationId xmlns:a16="http://schemas.microsoft.com/office/drawing/2014/main" id="{171045CD-BFE9-A46D-9242-56B354808CF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2050181"/>
            <a:ext cx="414164" cy="646431"/>
          </a:xfrm>
          <a:prstGeom prst="rect">
            <a:avLst/>
          </a:prstGeom>
        </p:spPr>
      </p:pic>
      <p:pic>
        <p:nvPicPr>
          <p:cNvPr id="166" name="図 165" descr="屋内, リモコン, テーブル, 座る が含まれている画像&#10;&#10;自動的に生成された説明">
            <a:extLst>
              <a:ext uri="{FF2B5EF4-FFF2-40B4-BE49-F238E27FC236}">
                <a16:creationId xmlns:a16="http://schemas.microsoft.com/office/drawing/2014/main" id="{B851C88F-EB8D-32D7-7E2B-8AFA606588A1}"/>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0023519" y="2404883"/>
            <a:ext cx="209946" cy="309137"/>
          </a:xfrm>
          <a:prstGeom prst="rect">
            <a:avLst/>
          </a:prstGeom>
        </p:spPr>
      </p:pic>
      <p:cxnSp>
        <p:nvCxnSpPr>
          <p:cNvPr id="167" name="直線コネクタ 166">
            <a:extLst>
              <a:ext uri="{FF2B5EF4-FFF2-40B4-BE49-F238E27FC236}">
                <a16:creationId xmlns:a16="http://schemas.microsoft.com/office/drawing/2014/main" id="{76004315-59A7-FDA1-5E0C-0BCD4223A62C}"/>
              </a:ext>
            </a:extLst>
          </p:cNvPr>
          <p:cNvCxnSpPr>
            <a:cxnSpLocks/>
          </p:cNvCxnSpPr>
          <p:nvPr/>
        </p:nvCxnSpPr>
        <p:spPr>
          <a:xfrm>
            <a:off x="10437369" y="2068947"/>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円弧 167">
            <a:extLst>
              <a:ext uri="{FF2B5EF4-FFF2-40B4-BE49-F238E27FC236}">
                <a16:creationId xmlns:a16="http://schemas.microsoft.com/office/drawing/2014/main" id="{34DD8437-063A-FDD2-734E-839CE7F8C1ED}"/>
              </a:ext>
            </a:extLst>
          </p:cNvPr>
          <p:cNvSpPr/>
          <p:nvPr/>
        </p:nvSpPr>
        <p:spPr>
          <a:xfrm>
            <a:off x="10053233" y="3854403"/>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69" name="楕円 168">
            <a:extLst>
              <a:ext uri="{FF2B5EF4-FFF2-40B4-BE49-F238E27FC236}">
                <a16:creationId xmlns:a16="http://schemas.microsoft.com/office/drawing/2014/main" id="{C1CCBB9C-F8A8-EB31-F8C2-9C99AF002C89}"/>
              </a:ext>
            </a:extLst>
          </p:cNvPr>
          <p:cNvSpPr/>
          <p:nvPr/>
        </p:nvSpPr>
        <p:spPr>
          <a:xfrm>
            <a:off x="10843907" y="210259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70" name="図 169" descr="屋内, リモコン, テーブル, 座る が含まれている画像&#10;&#10;自動的に生成された説明">
            <a:extLst>
              <a:ext uri="{FF2B5EF4-FFF2-40B4-BE49-F238E27FC236}">
                <a16:creationId xmlns:a16="http://schemas.microsoft.com/office/drawing/2014/main" id="{DCED8F0D-029D-7113-70F0-FF5B01258979}"/>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97664" y="2394373"/>
            <a:ext cx="230569" cy="339503"/>
          </a:xfrm>
          <a:prstGeom prst="rect">
            <a:avLst/>
          </a:prstGeom>
        </p:spPr>
      </p:pic>
      <p:sp>
        <p:nvSpPr>
          <p:cNvPr id="171" name="円弧 170">
            <a:extLst>
              <a:ext uri="{FF2B5EF4-FFF2-40B4-BE49-F238E27FC236}">
                <a16:creationId xmlns:a16="http://schemas.microsoft.com/office/drawing/2014/main" id="{41BFBF02-076F-2284-9968-1CEE071377D4}"/>
              </a:ext>
            </a:extLst>
          </p:cNvPr>
          <p:cNvSpPr/>
          <p:nvPr/>
        </p:nvSpPr>
        <p:spPr>
          <a:xfrm>
            <a:off x="10057442" y="3672266"/>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2" name="テキスト ボックス 171">
            <a:extLst>
              <a:ext uri="{FF2B5EF4-FFF2-40B4-BE49-F238E27FC236}">
                <a16:creationId xmlns:a16="http://schemas.microsoft.com/office/drawing/2014/main" id="{CAF52FD7-3D36-863B-4988-3B71D5A998C2}"/>
              </a:ext>
            </a:extLst>
          </p:cNvPr>
          <p:cNvSpPr txBox="1"/>
          <p:nvPr/>
        </p:nvSpPr>
        <p:spPr>
          <a:xfrm>
            <a:off x="9314998" y="4409702"/>
            <a:ext cx="2252540" cy="338554"/>
          </a:xfrm>
          <a:prstGeom prst="rect">
            <a:avLst/>
          </a:prstGeom>
          <a:noFill/>
        </p:spPr>
        <p:txBody>
          <a:bodyPr wrap="none" rtlCol="0">
            <a:spAutoFit/>
          </a:bodyPr>
          <a:lstStyle/>
          <a:p>
            <a:r>
              <a:rPr kumimoji="1" lang="en-US" altLang="ja-JP" sz="1600" b="1" dirty="0"/>
              <a:t>10</a:t>
            </a:r>
            <a:r>
              <a:rPr kumimoji="1" lang="ja-JP" altLang="en-US" sz="1600" b="1" dirty="0"/>
              <a:t>秒毎に自動切り替え</a:t>
            </a:r>
          </a:p>
        </p:txBody>
      </p:sp>
      <p:pic>
        <p:nvPicPr>
          <p:cNvPr id="173" name="図 172" descr="レゴ が含まれている画像&#10;&#10;自動的に生成された説明">
            <a:extLst>
              <a:ext uri="{FF2B5EF4-FFF2-40B4-BE49-F238E27FC236}">
                <a16:creationId xmlns:a16="http://schemas.microsoft.com/office/drawing/2014/main" id="{374CC584-4CEB-0334-87B6-8494013B5BD7}"/>
              </a:ext>
            </a:extLst>
          </p:cNvPr>
          <p:cNvPicPr>
            <a:picLocks noChangeAspect="1"/>
          </p:cNvPicPr>
          <p:nvPr/>
        </p:nvPicPr>
        <p:blipFill rotWithShape="1">
          <a:blip r:embed="rId11">
            <a:extLst>
              <a:ext uri="{28A0092B-C50C-407E-A947-70E740481C1C}">
                <a14:useLocalDpi xmlns:a14="http://schemas.microsoft.com/office/drawing/2010/main" val="0"/>
              </a:ext>
            </a:extLst>
          </a:blip>
          <a:srcRect l="25694" t="22895" r="27833" b="22839"/>
          <a:stretch/>
        </p:blipFill>
        <p:spPr>
          <a:xfrm>
            <a:off x="9493346" y="3728175"/>
            <a:ext cx="485392" cy="566800"/>
          </a:xfrm>
          <a:prstGeom prst="rect">
            <a:avLst/>
          </a:prstGeom>
        </p:spPr>
      </p:pic>
      <p:cxnSp>
        <p:nvCxnSpPr>
          <p:cNvPr id="174" name="直線矢印コネクタ 173">
            <a:extLst>
              <a:ext uri="{FF2B5EF4-FFF2-40B4-BE49-F238E27FC236}">
                <a16:creationId xmlns:a16="http://schemas.microsoft.com/office/drawing/2014/main" id="{45192555-C2D7-3A0A-5B29-107A12C81CE0}"/>
              </a:ext>
            </a:extLst>
          </p:cNvPr>
          <p:cNvCxnSpPr>
            <a:cxnSpLocks/>
          </p:cNvCxnSpPr>
          <p:nvPr/>
        </p:nvCxnSpPr>
        <p:spPr>
          <a:xfrm flipH="1">
            <a:off x="9726573" y="3346302"/>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5" name="図 174" descr="レゴ が含まれている画像&#10;&#10;自動的に生成された説明">
            <a:extLst>
              <a:ext uri="{FF2B5EF4-FFF2-40B4-BE49-F238E27FC236}">
                <a16:creationId xmlns:a16="http://schemas.microsoft.com/office/drawing/2014/main" id="{AC614157-8A03-2136-F262-ADC8F67F6C53}"/>
              </a:ext>
            </a:extLst>
          </p:cNvPr>
          <p:cNvPicPr>
            <a:picLocks noChangeAspect="1"/>
          </p:cNvPicPr>
          <p:nvPr/>
        </p:nvPicPr>
        <p:blipFill rotWithShape="1">
          <a:blip r:embed="rId11">
            <a:extLst>
              <a:ext uri="{28A0092B-C50C-407E-A947-70E740481C1C}">
                <a14:useLocalDpi xmlns:a14="http://schemas.microsoft.com/office/drawing/2010/main" val="0"/>
              </a:ext>
            </a:extLst>
          </a:blip>
          <a:srcRect l="25694" t="22895" r="27833" b="22839"/>
          <a:stretch/>
        </p:blipFill>
        <p:spPr>
          <a:xfrm>
            <a:off x="10900555" y="3693514"/>
            <a:ext cx="485392" cy="566800"/>
          </a:xfrm>
          <a:prstGeom prst="rect">
            <a:avLst/>
          </a:prstGeom>
        </p:spPr>
      </p:pic>
      <p:cxnSp>
        <p:nvCxnSpPr>
          <p:cNvPr id="176" name="直線矢印コネクタ 175">
            <a:extLst>
              <a:ext uri="{FF2B5EF4-FFF2-40B4-BE49-F238E27FC236}">
                <a16:creationId xmlns:a16="http://schemas.microsoft.com/office/drawing/2014/main" id="{B8FFAB87-5829-4E2A-5ACD-38BC56C57C7C}"/>
              </a:ext>
            </a:extLst>
          </p:cNvPr>
          <p:cNvCxnSpPr>
            <a:cxnSpLocks/>
          </p:cNvCxnSpPr>
          <p:nvPr/>
        </p:nvCxnSpPr>
        <p:spPr>
          <a:xfrm flipH="1">
            <a:off x="11152916" y="3349490"/>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正方形/長方形 176">
            <a:extLst>
              <a:ext uri="{FF2B5EF4-FFF2-40B4-BE49-F238E27FC236}">
                <a16:creationId xmlns:a16="http://schemas.microsoft.com/office/drawing/2014/main" id="{F4D5FE40-3993-3A5D-DC21-D0602934FB49}"/>
              </a:ext>
            </a:extLst>
          </p:cNvPr>
          <p:cNvSpPr/>
          <p:nvPr/>
        </p:nvSpPr>
        <p:spPr>
          <a:xfrm>
            <a:off x="9096553" y="1752461"/>
            <a:ext cx="2693270" cy="29949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コンテンツ プレースホルダー 2">
            <a:extLst>
              <a:ext uri="{FF2B5EF4-FFF2-40B4-BE49-F238E27FC236}">
                <a16:creationId xmlns:a16="http://schemas.microsoft.com/office/drawing/2014/main" id="{C3B9ABFF-9DBA-F816-9FD6-A06A9279DD13}"/>
              </a:ext>
            </a:extLst>
          </p:cNvPr>
          <p:cNvSpPr txBox="1">
            <a:spLocks/>
          </p:cNvSpPr>
          <p:nvPr/>
        </p:nvSpPr>
        <p:spPr>
          <a:xfrm>
            <a:off x="394654" y="4816980"/>
            <a:ext cx="11394664" cy="1560557"/>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b="1" u="sng" dirty="0"/>
              <a:t>質問紙</a:t>
            </a:r>
            <a:endParaRPr lang="en-US" altLang="ja-JP" sz="1800" b="1" u="sng" dirty="0"/>
          </a:p>
          <a:p>
            <a:r>
              <a:rPr lang="ja-JP" altLang="en-US" sz="1900" dirty="0"/>
              <a:t>設問</a:t>
            </a:r>
            <a:r>
              <a:rPr lang="en-US" altLang="ja-JP" sz="1900" dirty="0"/>
              <a:t>(a)</a:t>
            </a:r>
            <a:r>
              <a:rPr lang="ja-JP" altLang="en-US" sz="1900" dirty="0"/>
              <a:t>：２つの遠隔空間に</a:t>
            </a:r>
            <a:r>
              <a:rPr lang="ja-JP" altLang="en-US" sz="1900" b="1" dirty="0"/>
              <a:t>同時に存在</a:t>
            </a:r>
            <a:r>
              <a:rPr lang="ja-JP" altLang="en-US" sz="1900" dirty="0"/>
              <a:t>しているような感覚を覚えた頻度はどれくらいか？</a:t>
            </a:r>
            <a:br>
              <a:rPr lang="en-US" altLang="ja-JP" sz="1900" dirty="0"/>
            </a:br>
            <a:r>
              <a:rPr lang="ja-JP" altLang="en-US" sz="1800" dirty="0"/>
              <a:t>　　　　</a:t>
            </a:r>
            <a:r>
              <a:rPr lang="ja-JP" altLang="en-US" sz="1700" b="1" dirty="0"/>
              <a:t>１：一度もない，２：時々，３：頻繁に，４常に</a:t>
            </a:r>
            <a:endParaRPr lang="en-US" altLang="ja-JP" sz="1600" b="1" dirty="0"/>
          </a:p>
          <a:p>
            <a:r>
              <a:rPr lang="ja-JP" altLang="en-US" sz="1900" dirty="0"/>
              <a:t>設問</a:t>
            </a:r>
            <a:r>
              <a:rPr lang="en-US" altLang="ja-JP" sz="1900" dirty="0"/>
              <a:t>(b)</a:t>
            </a:r>
            <a:r>
              <a:rPr lang="ja-JP" altLang="en-US" sz="1900" dirty="0"/>
              <a:t>：最も当てはまるものを一つだけ選択</a:t>
            </a:r>
            <a:br>
              <a:rPr lang="en-US" altLang="ja-JP" sz="1900" dirty="0"/>
            </a:br>
            <a:r>
              <a:rPr lang="ja-JP" altLang="en-US" sz="1800" dirty="0"/>
              <a:t>　　　　</a:t>
            </a:r>
            <a:r>
              <a:rPr lang="ja-JP" altLang="en-US" sz="1700" b="1" dirty="0"/>
              <a:t>１：</a:t>
            </a:r>
            <a:r>
              <a:rPr lang="ja-JP" altLang="en-US" sz="1700" b="1" dirty="0">
                <a:solidFill>
                  <a:schemeClr val="accent4">
                    <a:lumMod val="75000"/>
                  </a:schemeClr>
                </a:solidFill>
              </a:rPr>
              <a:t>２つの遠隔空間に分身したような感覚</a:t>
            </a:r>
            <a:r>
              <a:rPr lang="ja-JP" altLang="en-US" sz="1700" b="1" dirty="0"/>
              <a:t>，２：</a:t>
            </a:r>
            <a:r>
              <a:rPr lang="ja-JP" altLang="en-US" sz="1700" b="1" dirty="0">
                <a:solidFill>
                  <a:schemeClr val="accent1"/>
                </a:solidFill>
              </a:rPr>
              <a:t>２つの遠隔空間が融合した空間に存在するような感覚</a:t>
            </a:r>
            <a:endParaRPr lang="en-US" altLang="ja-JP" sz="1700" b="1" dirty="0">
              <a:solidFill>
                <a:schemeClr val="accent1"/>
              </a:solidFill>
            </a:endParaRPr>
          </a:p>
        </p:txBody>
      </p:sp>
    </p:spTree>
    <p:extLst>
      <p:ext uri="{BB962C8B-B14F-4D97-AF65-F5344CB8AC3E}">
        <p14:creationId xmlns:p14="http://schemas.microsoft.com/office/powerpoint/2010/main" val="29649043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グラフィックス 42">
            <a:extLst>
              <a:ext uri="{FF2B5EF4-FFF2-40B4-BE49-F238E27FC236}">
                <a16:creationId xmlns:a16="http://schemas.microsoft.com/office/drawing/2014/main" id="{37A72395-2935-C644-1D38-E60A94D176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913" y="3504240"/>
            <a:ext cx="3375610" cy="2458706"/>
          </a:xfrm>
          <a:prstGeom prst="rect">
            <a:avLst/>
          </a:prstGeom>
        </p:spPr>
      </p:pic>
      <p:sp>
        <p:nvSpPr>
          <p:cNvPr id="2" name="タイトル 1">
            <a:extLst>
              <a:ext uri="{FF2B5EF4-FFF2-40B4-BE49-F238E27FC236}">
                <a16:creationId xmlns:a16="http://schemas.microsoft.com/office/drawing/2014/main" id="{27321FCC-58FC-6211-AFC3-33052719D234}"/>
              </a:ext>
            </a:extLst>
          </p:cNvPr>
          <p:cNvSpPr>
            <a:spLocks noGrp="1"/>
          </p:cNvSpPr>
          <p:nvPr>
            <p:ph type="title"/>
          </p:nvPr>
        </p:nvSpPr>
        <p:spPr/>
        <p:txBody>
          <a:bodyPr/>
          <a:lstStyle/>
          <a:p>
            <a:r>
              <a:rPr kumimoji="1" lang="ja-JP" altLang="en-US" dirty="0"/>
              <a:t>結果と考察</a:t>
            </a:r>
          </a:p>
        </p:txBody>
      </p:sp>
      <p:sp>
        <p:nvSpPr>
          <p:cNvPr id="4" name="日付プレースホルダー 3">
            <a:extLst>
              <a:ext uri="{FF2B5EF4-FFF2-40B4-BE49-F238E27FC236}">
                <a16:creationId xmlns:a16="http://schemas.microsoft.com/office/drawing/2014/main" id="{99F1DB16-0664-ADA1-A906-1FCD29792EB2}"/>
              </a:ext>
            </a:extLst>
          </p:cNvPr>
          <p:cNvSpPr>
            <a:spLocks noGrp="1"/>
          </p:cNvSpPr>
          <p:nvPr>
            <p:ph type="dt" sz="half" idx="10"/>
          </p:nvPr>
        </p:nvSpPr>
        <p:spPr/>
        <p:txBody>
          <a:bodyPr/>
          <a:lstStyle/>
          <a:p>
            <a:r>
              <a:rPr kumimoji="1" lang="en-US" altLang="ja-JP" dirty="0"/>
              <a:t>2023/9/12</a:t>
            </a:r>
            <a:endParaRPr kumimoji="1" lang="ja-JP" altLang="en-US" dirty="0"/>
          </a:p>
        </p:txBody>
      </p:sp>
      <p:sp>
        <p:nvSpPr>
          <p:cNvPr id="5" name="フッター プレースホルダー 4">
            <a:extLst>
              <a:ext uri="{FF2B5EF4-FFF2-40B4-BE49-F238E27FC236}">
                <a16:creationId xmlns:a16="http://schemas.microsoft.com/office/drawing/2014/main" id="{FC56ABF3-6D13-B3ED-05BE-6596C4D810FF}"/>
              </a:ext>
            </a:extLst>
          </p:cNvPr>
          <p:cNvSpPr>
            <a:spLocks noGrp="1"/>
          </p:cNvSpPr>
          <p:nvPr>
            <p:ph type="ftr" sz="quarter" idx="11"/>
          </p:nvPr>
        </p:nvSpPr>
        <p:spPr/>
        <p:txBody>
          <a:bodyPr/>
          <a:lstStyle/>
          <a:p>
            <a:r>
              <a:rPr kumimoji="1" lang="ja-JP" altLang="en-US" dirty="0"/>
              <a:t>第</a:t>
            </a:r>
            <a:r>
              <a:rPr kumimoji="1" lang="en-US" altLang="ja-JP" dirty="0"/>
              <a:t>28</a:t>
            </a:r>
            <a:r>
              <a:rPr kumimoji="1" lang="ja-JP" altLang="en-US" dirty="0"/>
              <a:t>回日本バーチャルリアリティ学会大会，東京たま未来メッセ</a:t>
            </a:r>
          </a:p>
        </p:txBody>
      </p:sp>
      <p:sp>
        <p:nvSpPr>
          <p:cNvPr id="6" name="スライド番号プレースホルダー 5">
            <a:extLst>
              <a:ext uri="{FF2B5EF4-FFF2-40B4-BE49-F238E27FC236}">
                <a16:creationId xmlns:a16="http://schemas.microsoft.com/office/drawing/2014/main" id="{20474BAB-47E1-17E5-4DE2-1D8DED8FA5B0}"/>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dirty="0"/>
          </a:p>
        </p:txBody>
      </p:sp>
      <p:pic>
        <p:nvPicPr>
          <p:cNvPr id="14" name="グラフィックス 13">
            <a:extLst>
              <a:ext uri="{FF2B5EF4-FFF2-40B4-BE49-F238E27FC236}">
                <a16:creationId xmlns:a16="http://schemas.microsoft.com/office/drawing/2014/main" id="{33C05989-769D-9B8D-6093-648A42EDE2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3177" y="3477079"/>
            <a:ext cx="3674757" cy="2431867"/>
          </a:xfrm>
          <a:prstGeom prst="rect">
            <a:avLst/>
          </a:prstGeom>
        </p:spPr>
      </p:pic>
      <p:sp>
        <p:nvSpPr>
          <p:cNvPr id="16" name="テキスト ボックス 15">
            <a:extLst>
              <a:ext uri="{FF2B5EF4-FFF2-40B4-BE49-F238E27FC236}">
                <a16:creationId xmlns:a16="http://schemas.microsoft.com/office/drawing/2014/main" id="{F151D69C-0C57-C858-0724-C2299CD1E49E}"/>
              </a:ext>
            </a:extLst>
          </p:cNvPr>
          <p:cNvSpPr txBox="1"/>
          <p:nvPr/>
        </p:nvSpPr>
        <p:spPr>
          <a:xfrm>
            <a:off x="1327331" y="5647335"/>
            <a:ext cx="1118337" cy="461665"/>
          </a:xfrm>
          <a:prstGeom prst="rect">
            <a:avLst/>
          </a:prstGeom>
          <a:noFill/>
        </p:spPr>
        <p:txBody>
          <a:bodyPr wrap="square" rtlCol="0">
            <a:spAutoFit/>
          </a:bodyPr>
          <a:lstStyle/>
          <a:p>
            <a:r>
              <a:rPr kumimoji="1" lang="en-US" altLang="ja-JP" sz="1200" b="1" dirty="0"/>
              <a:t>A. </a:t>
            </a:r>
            <a:r>
              <a:rPr kumimoji="1" lang="ja-JP" altLang="en-US" sz="1200" b="1" dirty="0"/>
              <a:t>単独映像</a:t>
            </a:r>
            <a:endParaRPr kumimoji="1" lang="en-US" altLang="ja-JP" sz="1200" b="1" dirty="0"/>
          </a:p>
          <a:p>
            <a:r>
              <a:rPr lang="ja-JP" altLang="en-US" sz="1200" b="1" dirty="0"/>
              <a:t>（手動切替）</a:t>
            </a:r>
            <a:endParaRPr kumimoji="1" lang="en-US" altLang="ja-JP" sz="1200" b="1" dirty="0"/>
          </a:p>
        </p:txBody>
      </p:sp>
      <p:sp>
        <p:nvSpPr>
          <p:cNvPr id="17" name="テキスト ボックス 16">
            <a:extLst>
              <a:ext uri="{FF2B5EF4-FFF2-40B4-BE49-F238E27FC236}">
                <a16:creationId xmlns:a16="http://schemas.microsoft.com/office/drawing/2014/main" id="{321F4FF9-A15B-B569-CDA5-867B5E3491EB}"/>
              </a:ext>
            </a:extLst>
          </p:cNvPr>
          <p:cNvSpPr txBox="1"/>
          <p:nvPr/>
        </p:nvSpPr>
        <p:spPr>
          <a:xfrm>
            <a:off x="2392544" y="5647335"/>
            <a:ext cx="1284515" cy="461665"/>
          </a:xfrm>
          <a:prstGeom prst="rect">
            <a:avLst/>
          </a:prstGeom>
          <a:noFill/>
        </p:spPr>
        <p:txBody>
          <a:bodyPr wrap="square" rtlCol="0">
            <a:spAutoFit/>
          </a:bodyPr>
          <a:lstStyle/>
          <a:p>
            <a:r>
              <a:rPr kumimoji="1" lang="en-US" altLang="ja-JP" sz="1200" b="1" dirty="0"/>
              <a:t>B. </a:t>
            </a:r>
            <a:r>
              <a:rPr kumimoji="1" lang="ja-JP" altLang="en-US" sz="1200" b="1" dirty="0"/>
              <a:t>２重映像</a:t>
            </a:r>
            <a:endParaRPr kumimoji="1" lang="en-US" altLang="ja-JP" sz="1200" b="1" dirty="0"/>
          </a:p>
          <a:p>
            <a:r>
              <a:rPr lang="ja-JP" altLang="en-US" sz="1200" b="1" dirty="0"/>
              <a:t>（手動切替）</a:t>
            </a:r>
            <a:endParaRPr kumimoji="1" lang="en-US" altLang="ja-JP" sz="1200" b="1" dirty="0"/>
          </a:p>
        </p:txBody>
      </p:sp>
      <p:sp>
        <p:nvSpPr>
          <p:cNvPr id="18" name="テキスト ボックス 17">
            <a:extLst>
              <a:ext uri="{FF2B5EF4-FFF2-40B4-BE49-F238E27FC236}">
                <a16:creationId xmlns:a16="http://schemas.microsoft.com/office/drawing/2014/main" id="{F8E7DC4C-061A-5E30-117A-CCEE18074B67}"/>
              </a:ext>
            </a:extLst>
          </p:cNvPr>
          <p:cNvSpPr txBox="1"/>
          <p:nvPr/>
        </p:nvSpPr>
        <p:spPr>
          <a:xfrm>
            <a:off x="3391470" y="5647335"/>
            <a:ext cx="1284515" cy="461665"/>
          </a:xfrm>
          <a:prstGeom prst="rect">
            <a:avLst/>
          </a:prstGeom>
          <a:noFill/>
        </p:spPr>
        <p:txBody>
          <a:bodyPr wrap="square" rtlCol="0">
            <a:spAutoFit/>
          </a:bodyPr>
          <a:lstStyle/>
          <a:p>
            <a:r>
              <a:rPr lang="en-US" altLang="ja-JP" sz="1200" b="1" dirty="0"/>
              <a:t>C</a:t>
            </a:r>
            <a:r>
              <a:rPr kumimoji="1" lang="en-US" altLang="ja-JP" sz="1200" b="1" dirty="0"/>
              <a:t>. </a:t>
            </a:r>
            <a:r>
              <a:rPr kumimoji="1" lang="ja-JP" altLang="en-US" sz="1200" b="1" dirty="0"/>
              <a:t>単独映像</a:t>
            </a:r>
            <a:endParaRPr kumimoji="1" lang="en-US" altLang="ja-JP" sz="1200" b="1" dirty="0"/>
          </a:p>
          <a:p>
            <a:r>
              <a:rPr lang="ja-JP" altLang="en-US" sz="1200" b="1" dirty="0"/>
              <a:t>（自動切替）</a:t>
            </a:r>
            <a:endParaRPr kumimoji="1" lang="en-US" altLang="ja-JP" sz="1200" b="1" dirty="0"/>
          </a:p>
        </p:txBody>
      </p:sp>
      <p:sp>
        <p:nvSpPr>
          <p:cNvPr id="19" name="テキスト ボックス 18">
            <a:extLst>
              <a:ext uri="{FF2B5EF4-FFF2-40B4-BE49-F238E27FC236}">
                <a16:creationId xmlns:a16="http://schemas.microsoft.com/office/drawing/2014/main" id="{8B8B04AF-342E-0CE5-BD9C-D113F56891FB}"/>
              </a:ext>
            </a:extLst>
          </p:cNvPr>
          <p:cNvSpPr txBox="1"/>
          <p:nvPr/>
        </p:nvSpPr>
        <p:spPr>
          <a:xfrm>
            <a:off x="8494854" y="5647335"/>
            <a:ext cx="1118337" cy="461665"/>
          </a:xfrm>
          <a:prstGeom prst="rect">
            <a:avLst/>
          </a:prstGeom>
          <a:noFill/>
        </p:spPr>
        <p:txBody>
          <a:bodyPr wrap="square" rtlCol="0">
            <a:spAutoFit/>
          </a:bodyPr>
          <a:lstStyle/>
          <a:p>
            <a:r>
              <a:rPr kumimoji="1" lang="en-US" altLang="ja-JP" sz="1200" b="1" dirty="0"/>
              <a:t>A. </a:t>
            </a:r>
            <a:r>
              <a:rPr kumimoji="1" lang="ja-JP" altLang="en-US" sz="1200" b="1" dirty="0"/>
              <a:t>単独映像</a:t>
            </a:r>
            <a:endParaRPr kumimoji="1" lang="en-US" altLang="ja-JP" sz="1200" b="1" dirty="0"/>
          </a:p>
          <a:p>
            <a:r>
              <a:rPr lang="ja-JP" altLang="en-US" sz="1200" b="1" dirty="0"/>
              <a:t>（手動切替）</a:t>
            </a:r>
            <a:endParaRPr kumimoji="1" lang="en-US" altLang="ja-JP" sz="1200" b="1" dirty="0"/>
          </a:p>
        </p:txBody>
      </p:sp>
      <p:sp>
        <p:nvSpPr>
          <p:cNvPr id="20" name="テキスト ボックス 19">
            <a:extLst>
              <a:ext uri="{FF2B5EF4-FFF2-40B4-BE49-F238E27FC236}">
                <a16:creationId xmlns:a16="http://schemas.microsoft.com/office/drawing/2014/main" id="{83DA4FDE-6604-B80A-6134-F51575F98E91}"/>
              </a:ext>
            </a:extLst>
          </p:cNvPr>
          <p:cNvSpPr txBox="1"/>
          <p:nvPr/>
        </p:nvSpPr>
        <p:spPr>
          <a:xfrm>
            <a:off x="9560067" y="5647335"/>
            <a:ext cx="1284515" cy="461665"/>
          </a:xfrm>
          <a:prstGeom prst="rect">
            <a:avLst/>
          </a:prstGeom>
          <a:noFill/>
        </p:spPr>
        <p:txBody>
          <a:bodyPr wrap="square" rtlCol="0">
            <a:spAutoFit/>
          </a:bodyPr>
          <a:lstStyle/>
          <a:p>
            <a:r>
              <a:rPr kumimoji="1" lang="en-US" altLang="ja-JP" sz="1200" b="1" dirty="0"/>
              <a:t>B. </a:t>
            </a:r>
            <a:r>
              <a:rPr kumimoji="1" lang="ja-JP" altLang="en-US" sz="1200" b="1" dirty="0"/>
              <a:t>２重映像</a:t>
            </a:r>
            <a:endParaRPr kumimoji="1" lang="en-US" altLang="ja-JP" sz="1200" b="1" dirty="0"/>
          </a:p>
          <a:p>
            <a:r>
              <a:rPr lang="ja-JP" altLang="en-US" sz="1200" b="1" dirty="0"/>
              <a:t>（手動切替）</a:t>
            </a:r>
            <a:endParaRPr kumimoji="1" lang="en-US" altLang="ja-JP" sz="1200" b="1" dirty="0"/>
          </a:p>
        </p:txBody>
      </p:sp>
      <p:sp>
        <p:nvSpPr>
          <p:cNvPr id="21" name="テキスト ボックス 20">
            <a:extLst>
              <a:ext uri="{FF2B5EF4-FFF2-40B4-BE49-F238E27FC236}">
                <a16:creationId xmlns:a16="http://schemas.microsoft.com/office/drawing/2014/main" id="{E096DABB-22CC-ED54-BD88-5969A074D212}"/>
              </a:ext>
            </a:extLst>
          </p:cNvPr>
          <p:cNvSpPr txBox="1"/>
          <p:nvPr/>
        </p:nvSpPr>
        <p:spPr>
          <a:xfrm>
            <a:off x="10558993" y="5647335"/>
            <a:ext cx="1284515" cy="461665"/>
          </a:xfrm>
          <a:prstGeom prst="rect">
            <a:avLst/>
          </a:prstGeom>
          <a:noFill/>
        </p:spPr>
        <p:txBody>
          <a:bodyPr wrap="square" rtlCol="0">
            <a:spAutoFit/>
          </a:bodyPr>
          <a:lstStyle/>
          <a:p>
            <a:r>
              <a:rPr lang="en-US" altLang="ja-JP" sz="1200" b="1" dirty="0"/>
              <a:t>C</a:t>
            </a:r>
            <a:r>
              <a:rPr kumimoji="1" lang="en-US" altLang="ja-JP" sz="1200" b="1" dirty="0"/>
              <a:t>. </a:t>
            </a:r>
            <a:r>
              <a:rPr kumimoji="1" lang="ja-JP" altLang="en-US" sz="1200" b="1" dirty="0"/>
              <a:t>単独映像</a:t>
            </a:r>
            <a:endParaRPr kumimoji="1" lang="en-US" altLang="ja-JP" sz="1200" b="1" dirty="0"/>
          </a:p>
          <a:p>
            <a:r>
              <a:rPr lang="ja-JP" altLang="en-US" sz="1200" b="1" dirty="0"/>
              <a:t>（自動切替）</a:t>
            </a:r>
            <a:endParaRPr kumimoji="1" lang="en-US" altLang="ja-JP" sz="1200" b="1" dirty="0"/>
          </a:p>
        </p:txBody>
      </p:sp>
      <p:sp>
        <p:nvSpPr>
          <p:cNvPr id="22" name="テキスト ボックス 21">
            <a:extLst>
              <a:ext uri="{FF2B5EF4-FFF2-40B4-BE49-F238E27FC236}">
                <a16:creationId xmlns:a16="http://schemas.microsoft.com/office/drawing/2014/main" id="{6A09708B-A6E1-B71C-BAFF-C6E2B8A38673}"/>
              </a:ext>
            </a:extLst>
          </p:cNvPr>
          <p:cNvSpPr txBox="1"/>
          <p:nvPr/>
        </p:nvSpPr>
        <p:spPr>
          <a:xfrm rot="16200000">
            <a:off x="-465280" y="4389179"/>
            <a:ext cx="2639423" cy="338554"/>
          </a:xfrm>
          <a:prstGeom prst="rect">
            <a:avLst/>
          </a:prstGeom>
          <a:noFill/>
        </p:spPr>
        <p:txBody>
          <a:bodyPr wrap="square" rtlCol="0">
            <a:spAutoFit/>
          </a:bodyPr>
          <a:lstStyle/>
          <a:p>
            <a:r>
              <a:rPr kumimoji="1" lang="ja-JP" altLang="en-US" sz="1600" b="1" dirty="0"/>
              <a:t>同時存在感覚強度（頻度）</a:t>
            </a:r>
            <a:endParaRPr kumimoji="1" lang="en-US" altLang="ja-JP" sz="1600" b="1" dirty="0"/>
          </a:p>
        </p:txBody>
      </p:sp>
      <p:sp>
        <p:nvSpPr>
          <p:cNvPr id="23" name="テキスト ボックス 22">
            <a:extLst>
              <a:ext uri="{FF2B5EF4-FFF2-40B4-BE49-F238E27FC236}">
                <a16:creationId xmlns:a16="http://schemas.microsoft.com/office/drawing/2014/main" id="{272ADA6E-500D-2784-CB7C-DCB7897A4D60}"/>
              </a:ext>
            </a:extLst>
          </p:cNvPr>
          <p:cNvSpPr txBox="1"/>
          <p:nvPr/>
        </p:nvSpPr>
        <p:spPr>
          <a:xfrm rot="16200000">
            <a:off x="7271700" y="4277835"/>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pic>
        <p:nvPicPr>
          <p:cNvPr id="25" name="図 24" descr="グラフ, 箱ひげ図&#10;&#10;自動的に生成された説明">
            <a:extLst>
              <a:ext uri="{FF2B5EF4-FFF2-40B4-BE49-F238E27FC236}">
                <a16:creationId xmlns:a16="http://schemas.microsoft.com/office/drawing/2014/main" id="{1B7BCE47-1E21-B594-EC91-068707EBEFE5}"/>
              </a:ext>
            </a:extLst>
          </p:cNvPr>
          <p:cNvPicPr>
            <a:picLocks noChangeAspect="1"/>
          </p:cNvPicPr>
          <p:nvPr/>
        </p:nvPicPr>
        <p:blipFill rotWithShape="1">
          <a:blip r:embed="rId7">
            <a:extLst>
              <a:ext uri="{28A0092B-C50C-407E-A947-70E740481C1C}">
                <a14:useLocalDpi xmlns:a14="http://schemas.microsoft.com/office/drawing/2010/main" val="0"/>
              </a:ext>
            </a:extLst>
          </a:blip>
          <a:srcRect l="14828" t="12957" r="13822"/>
          <a:stretch/>
        </p:blipFill>
        <p:spPr>
          <a:xfrm>
            <a:off x="4767866" y="3445765"/>
            <a:ext cx="2754320" cy="2520079"/>
          </a:xfrm>
          <a:prstGeom prst="rect">
            <a:avLst/>
          </a:prstGeom>
        </p:spPr>
      </p:pic>
      <p:sp>
        <p:nvSpPr>
          <p:cNvPr id="28" name="正方形/長方形 27">
            <a:extLst>
              <a:ext uri="{FF2B5EF4-FFF2-40B4-BE49-F238E27FC236}">
                <a16:creationId xmlns:a16="http://schemas.microsoft.com/office/drawing/2014/main" id="{6A93653E-66E6-7040-7FCC-76EB3C1B2094}"/>
              </a:ext>
            </a:extLst>
          </p:cNvPr>
          <p:cNvSpPr/>
          <p:nvPr/>
        </p:nvSpPr>
        <p:spPr>
          <a:xfrm>
            <a:off x="5418968" y="5721765"/>
            <a:ext cx="1929616" cy="152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6916877F-C68F-CEE2-05FB-8BC5788D2495}"/>
              </a:ext>
            </a:extLst>
          </p:cNvPr>
          <p:cNvSpPr txBox="1"/>
          <p:nvPr/>
        </p:nvSpPr>
        <p:spPr>
          <a:xfrm>
            <a:off x="6296212" y="5647335"/>
            <a:ext cx="1284515" cy="461665"/>
          </a:xfrm>
          <a:prstGeom prst="rect">
            <a:avLst/>
          </a:prstGeom>
          <a:noFill/>
        </p:spPr>
        <p:txBody>
          <a:bodyPr wrap="square" rtlCol="0">
            <a:spAutoFit/>
          </a:bodyPr>
          <a:lstStyle/>
          <a:p>
            <a:r>
              <a:rPr kumimoji="1" lang="en-US" altLang="ja-JP" sz="1200" b="1" dirty="0"/>
              <a:t>B. </a:t>
            </a:r>
            <a:r>
              <a:rPr kumimoji="1" lang="ja-JP" altLang="en-US" sz="1200" b="1" dirty="0"/>
              <a:t>２重映像</a:t>
            </a:r>
            <a:endParaRPr kumimoji="1" lang="en-US" altLang="ja-JP" sz="1200" b="1" dirty="0"/>
          </a:p>
          <a:p>
            <a:r>
              <a:rPr lang="ja-JP" altLang="en-US" sz="1200" b="1" dirty="0"/>
              <a:t>（手動切替）</a:t>
            </a:r>
            <a:endParaRPr kumimoji="1" lang="en-US" altLang="ja-JP" sz="1200" b="1" dirty="0"/>
          </a:p>
        </p:txBody>
      </p:sp>
      <p:sp>
        <p:nvSpPr>
          <p:cNvPr id="26" name="テキスト ボックス 25">
            <a:extLst>
              <a:ext uri="{FF2B5EF4-FFF2-40B4-BE49-F238E27FC236}">
                <a16:creationId xmlns:a16="http://schemas.microsoft.com/office/drawing/2014/main" id="{E2098528-8813-E870-6540-E6CF5FFB2104}"/>
              </a:ext>
            </a:extLst>
          </p:cNvPr>
          <p:cNvSpPr txBox="1"/>
          <p:nvPr/>
        </p:nvSpPr>
        <p:spPr>
          <a:xfrm>
            <a:off x="5414965" y="5647335"/>
            <a:ext cx="1118337" cy="461665"/>
          </a:xfrm>
          <a:prstGeom prst="rect">
            <a:avLst/>
          </a:prstGeom>
          <a:noFill/>
        </p:spPr>
        <p:txBody>
          <a:bodyPr wrap="square" rtlCol="0">
            <a:spAutoFit/>
          </a:bodyPr>
          <a:lstStyle/>
          <a:p>
            <a:r>
              <a:rPr kumimoji="1" lang="en-US" altLang="ja-JP" sz="1200" b="1" dirty="0"/>
              <a:t>A. </a:t>
            </a:r>
            <a:r>
              <a:rPr kumimoji="1" lang="ja-JP" altLang="en-US" sz="1200" b="1" dirty="0"/>
              <a:t>単独映像</a:t>
            </a:r>
            <a:endParaRPr kumimoji="1" lang="en-US" altLang="ja-JP" sz="1200" b="1" dirty="0"/>
          </a:p>
          <a:p>
            <a:r>
              <a:rPr lang="ja-JP" altLang="en-US" sz="1200" b="1" dirty="0"/>
              <a:t>（手動切替）</a:t>
            </a:r>
            <a:endParaRPr kumimoji="1" lang="en-US" altLang="ja-JP" sz="1200" b="1" dirty="0"/>
          </a:p>
        </p:txBody>
      </p:sp>
      <p:sp>
        <p:nvSpPr>
          <p:cNvPr id="29" name="正方形/長方形 28">
            <a:extLst>
              <a:ext uri="{FF2B5EF4-FFF2-40B4-BE49-F238E27FC236}">
                <a16:creationId xmlns:a16="http://schemas.microsoft.com/office/drawing/2014/main" id="{55BE4333-EDBA-D22B-004D-E00450680C86}"/>
              </a:ext>
            </a:extLst>
          </p:cNvPr>
          <p:cNvSpPr/>
          <p:nvPr/>
        </p:nvSpPr>
        <p:spPr>
          <a:xfrm>
            <a:off x="5423350" y="3271418"/>
            <a:ext cx="172485" cy="296092"/>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5C3C216E-D5F5-2E84-729E-AD276045B0FF}"/>
              </a:ext>
            </a:extLst>
          </p:cNvPr>
          <p:cNvSpPr/>
          <p:nvPr/>
        </p:nvSpPr>
        <p:spPr>
          <a:xfrm>
            <a:off x="6184847" y="3262711"/>
            <a:ext cx="172485" cy="296092"/>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A199837-2087-9D7A-BA37-D3AA0107FC46}"/>
              </a:ext>
            </a:extLst>
          </p:cNvPr>
          <p:cNvSpPr txBox="1"/>
          <p:nvPr/>
        </p:nvSpPr>
        <p:spPr>
          <a:xfrm>
            <a:off x="5543843" y="3267017"/>
            <a:ext cx="687977" cy="369332"/>
          </a:xfrm>
          <a:prstGeom prst="rect">
            <a:avLst/>
          </a:prstGeom>
          <a:noFill/>
        </p:spPr>
        <p:txBody>
          <a:bodyPr wrap="square" rtlCol="0">
            <a:spAutoFit/>
          </a:bodyPr>
          <a:lstStyle/>
          <a:p>
            <a:r>
              <a:rPr lang="ja-JP" altLang="en-US" b="1" dirty="0"/>
              <a:t>四足</a:t>
            </a:r>
            <a:endParaRPr kumimoji="1" lang="ja-JP" altLang="en-US" b="1" dirty="0"/>
          </a:p>
        </p:txBody>
      </p:sp>
      <p:sp>
        <p:nvSpPr>
          <p:cNvPr id="32" name="テキスト ボックス 31">
            <a:extLst>
              <a:ext uri="{FF2B5EF4-FFF2-40B4-BE49-F238E27FC236}">
                <a16:creationId xmlns:a16="http://schemas.microsoft.com/office/drawing/2014/main" id="{A4D716A0-6521-8200-3A8C-EACEC9D24FFE}"/>
              </a:ext>
            </a:extLst>
          </p:cNvPr>
          <p:cNvSpPr txBox="1"/>
          <p:nvPr/>
        </p:nvSpPr>
        <p:spPr>
          <a:xfrm>
            <a:off x="6339450" y="3262711"/>
            <a:ext cx="687977" cy="369332"/>
          </a:xfrm>
          <a:prstGeom prst="rect">
            <a:avLst/>
          </a:prstGeom>
          <a:noFill/>
        </p:spPr>
        <p:txBody>
          <a:bodyPr wrap="square" rtlCol="0">
            <a:spAutoFit/>
          </a:bodyPr>
          <a:lstStyle/>
          <a:p>
            <a:r>
              <a:rPr kumimoji="1" lang="ja-JP" altLang="en-US" b="1" dirty="0"/>
              <a:t>車輪</a:t>
            </a:r>
          </a:p>
        </p:txBody>
      </p:sp>
      <p:sp>
        <p:nvSpPr>
          <p:cNvPr id="33" name="テキスト ボックス 32">
            <a:extLst>
              <a:ext uri="{FF2B5EF4-FFF2-40B4-BE49-F238E27FC236}">
                <a16:creationId xmlns:a16="http://schemas.microsoft.com/office/drawing/2014/main" id="{AD7B3198-4791-F4FB-F7A6-78A1B3D16CE7}"/>
              </a:ext>
            </a:extLst>
          </p:cNvPr>
          <p:cNvSpPr txBox="1"/>
          <p:nvPr/>
        </p:nvSpPr>
        <p:spPr>
          <a:xfrm rot="16200000">
            <a:off x="3360740" y="4421141"/>
            <a:ext cx="2695314" cy="338554"/>
          </a:xfrm>
          <a:prstGeom prst="rect">
            <a:avLst/>
          </a:prstGeom>
          <a:noFill/>
        </p:spPr>
        <p:txBody>
          <a:bodyPr wrap="square" rtlCol="0">
            <a:spAutoFit/>
          </a:bodyPr>
          <a:lstStyle/>
          <a:p>
            <a:r>
              <a:rPr lang="ja-JP" altLang="en-US" sz="1600" b="1" dirty="0"/>
              <a:t>切替までの操作時間（秒）</a:t>
            </a:r>
            <a:endParaRPr kumimoji="1" lang="en-US" altLang="ja-JP" sz="1600" b="1" dirty="0"/>
          </a:p>
        </p:txBody>
      </p:sp>
      <p:sp>
        <p:nvSpPr>
          <p:cNvPr id="34" name="テキスト ボックス 33">
            <a:extLst>
              <a:ext uri="{FF2B5EF4-FFF2-40B4-BE49-F238E27FC236}">
                <a16:creationId xmlns:a16="http://schemas.microsoft.com/office/drawing/2014/main" id="{D529417E-3F81-98A5-9E5F-720E8606F78A}"/>
              </a:ext>
            </a:extLst>
          </p:cNvPr>
          <p:cNvSpPr txBox="1"/>
          <p:nvPr/>
        </p:nvSpPr>
        <p:spPr>
          <a:xfrm>
            <a:off x="685155" y="913890"/>
            <a:ext cx="10397374" cy="2308324"/>
          </a:xfrm>
          <a:prstGeom prst="rect">
            <a:avLst/>
          </a:prstGeom>
          <a:noFill/>
        </p:spPr>
        <p:txBody>
          <a:bodyPr wrap="square" rtlCol="0">
            <a:spAutoFit/>
          </a:bodyPr>
          <a:lstStyle/>
          <a:p>
            <a:r>
              <a:rPr kumimoji="1" lang="ja-JP" altLang="en-US" sz="2400" dirty="0"/>
              <a:t>　</a:t>
            </a:r>
            <a:r>
              <a:rPr kumimoji="1" lang="ja-JP" altLang="en-US" sz="2400" b="1" dirty="0">
                <a:solidFill>
                  <a:srgbClr val="FF0000"/>
                </a:solidFill>
              </a:rPr>
              <a:t>同時存在感</a:t>
            </a:r>
            <a:r>
              <a:rPr kumimoji="1" lang="ja-JP" altLang="en-US" sz="2400" dirty="0"/>
              <a:t>に対する分散分析の結果，要因</a:t>
            </a:r>
            <a:r>
              <a:rPr kumimoji="1" lang="en-US" altLang="ja-JP" sz="2400" dirty="0"/>
              <a:t>A,B,C</a:t>
            </a:r>
            <a:r>
              <a:rPr kumimoji="1" lang="ja-JP" altLang="en-US" sz="2400" dirty="0"/>
              <a:t>は有意であった</a:t>
            </a:r>
            <a:r>
              <a:rPr kumimoji="1" lang="en-US" altLang="ja-JP" sz="2400" dirty="0"/>
              <a:t>(p&lt;0.01)</a:t>
            </a:r>
            <a:r>
              <a:rPr kumimoji="1" lang="ja-JP" altLang="en-US" sz="2400" dirty="0"/>
              <a:t>．多重比較（</a:t>
            </a:r>
            <a:r>
              <a:rPr kumimoji="1" lang="en-US" altLang="ja-JP" sz="2400" dirty="0"/>
              <a:t>Holm</a:t>
            </a:r>
            <a:r>
              <a:rPr kumimoji="1" lang="ja-JP" altLang="en-US" sz="2400" dirty="0"/>
              <a:t>法</a:t>
            </a:r>
            <a:r>
              <a:rPr kumimoji="1" lang="en-US" altLang="ja-JP" sz="2400" dirty="0"/>
              <a:t>5%</a:t>
            </a:r>
            <a:r>
              <a:rPr kumimoji="1" lang="ja-JP" altLang="en-US" sz="2400" dirty="0"/>
              <a:t>水準）の結果，</a:t>
            </a:r>
            <a:r>
              <a:rPr kumimoji="1" lang="en-US" altLang="ja-JP" sz="2400" dirty="0"/>
              <a:t>A&lt;B</a:t>
            </a:r>
            <a:r>
              <a:rPr kumimoji="1" lang="ja-JP" altLang="en-US" sz="2400" dirty="0"/>
              <a:t>（</a:t>
            </a:r>
            <a:r>
              <a:rPr kumimoji="1" lang="en-US" altLang="ja-JP" sz="2400" dirty="0"/>
              <a:t>p&lt;0.01</a:t>
            </a:r>
            <a:r>
              <a:rPr kumimoji="1" lang="ja-JP" altLang="en-US" sz="2400" dirty="0"/>
              <a:t>）となった．</a:t>
            </a:r>
            <a:endParaRPr kumimoji="1" lang="en-US" altLang="ja-JP" sz="2400" dirty="0"/>
          </a:p>
          <a:p>
            <a:r>
              <a:rPr kumimoji="1" lang="ja-JP" altLang="en-US" sz="2400" dirty="0"/>
              <a:t>　</a:t>
            </a:r>
            <a:r>
              <a:rPr kumimoji="1" lang="en-US" altLang="ja-JP" sz="2400" dirty="0"/>
              <a:t>B</a:t>
            </a:r>
            <a:r>
              <a:rPr kumimoji="1" lang="ja-JP" altLang="en-US" sz="2400" dirty="0"/>
              <a:t>条件</a:t>
            </a:r>
            <a:r>
              <a:rPr kumimoji="1" lang="en-US" altLang="ja-JP" sz="2400" dirty="0"/>
              <a:t>(overlay)</a:t>
            </a:r>
            <a:r>
              <a:rPr kumimoji="1" lang="ja-JP" altLang="en-US" sz="2400" dirty="0"/>
              <a:t>が両空間の提示継続性で有利であることに依存して</a:t>
            </a:r>
            <a:r>
              <a:rPr kumimoji="1" lang="en-US" altLang="ja-JP" sz="2400" b="1" dirty="0"/>
              <a:t>B</a:t>
            </a:r>
            <a:r>
              <a:rPr kumimoji="1" lang="ja-JP" altLang="en-US" sz="2400" b="1" dirty="0"/>
              <a:t>条件が同時存在感覚が高い結果</a:t>
            </a:r>
            <a:r>
              <a:rPr kumimoji="1" lang="ja-JP" altLang="en-US" sz="2400" dirty="0"/>
              <a:t>となったと考えられられる．</a:t>
            </a:r>
            <a:r>
              <a:rPr lang="en-US" altLang="ja-JP" sz="2400" b="1" dirty="0"/>
              <a:t>A,C</a:t>
            </a:r>
            <a:r>
              <a:rPr lang="ja-JP" altLang="en-US" sz="2400" b="1" dirty="0"/>
              <a:t>条件</a:t>
            </a:r>
            <a:r>
              <a:rPr lang="en-US" altLang="ja-JP" sz="2400" b="1" dirty="0"/>
              <a:t>(</a:t>
            </a:r>
            <a:r>
              <a:rPr lang="ja-JP" altLang="en-US" sz="2400" b="1" dirty="0"/>
              <a:t>継時提示</a:t>
            </a:r>
            <a:r>
              <a:rPr lang="en-US" altLang="ja-JP" sz="2400" b="1" dirty="0"/>
              <a:t>)</a:t>
            </a:r>
            <a:r>
              <a:rPr lang="ja-JP" altLang="en-US" sz="2400" dirty="0"/>
              <a:t>では参加者の多くが自分の体が</a:t>
            </a:r>
            <a:r>
              <a:rPr lang="ja-JP" altLang="en-US" sz="2400" b="1" dirty="0">
                <a:solidFill>
                  <a:schemeClr val="accent4">
                    <a:lumMod val="75000"/>
                  </a:schemeClr>
                </a:solidFill>
              </a:rPr>
              <a:t>２つに分身</a:t>
            </a:r>
            <a:r>
              <a:rPr lang="ja-JP" altLang="en-US" sz="2400" dirty="0"/>
              <a:t>していると感じ，</a:t>
            </a:r>
            <a:r>
              <a:rPr lang="en-US" altLang="ja-JP" sz="2400" b="1" dirty="0"/>
              <a:t>B</a:t>
            </a:r>
            <a:r>
              <a:rPr lang="ja-JP" altLang="en-US" sz="2400" b="1" dirty="0"/>
              <a:t>条件</a:t>
            </a:r>
            <a:r>
              <a:rPr lang="ja-JP" altLang="en-US" sz="2400" dirty="0"/>
              <a:t>では</a:t>
            </a:r>
            <a:endParaRPr lang="en-US" altLang="ja-JP" sz="2400" dirty="0"/>
          </a:p>
          <a:p>
            <a:r>
              <a:rPr lang="ja-JP" altLang="en-US" sz="2400" b="1" dirty="0">
                <a:solidFill>
                  <a:schemeClr val="accent1"/>
                </a:solidFill>
              </a:rPr>
              <a:t>２つの遠隔空間が融合し身体位置が維持</a:t>
            </a:r>
            <a:r>
              <a:rPr lang="ja-JP" altLang="en-US" sz="2400" dirty="0"/>
              <a:t>されると感じられることが多い．</a:t>
            </a:r>
            <a:endParaRPr kumimoji="1" lang="ja-JP" altLang="en-US" sz="2400" dirty="0"/>
          </a:p>
        </p:txBody>
      </p:sp>
      <p:cxnSp>
        <p:nvCxnSpPr>
          <p:cNvPr id="36" name="コネクタ: カギ線 35">
            <a:extLst>
              <a:ext uri="{FF2B5EF4-FFF2-40B4-BE49-F238E27FC236}">
                <a16:creationId xmlns:a16="http://schemas.microsoft.com/office/drawing/2014/main" id="{390DAEA0-9A83-440F-6EAF-2DB6FCEB1858}"/>
              </a:ext>
            </a:extLst>
          </p:cNvPr>
          <p:cNvCxnSpPr>
            <a:cxnSpLocks/>
          </p:cNvCxnSpPr>
          <p:nvPr/>
        </p:nvCxnSpPr>
        <p:spPr>
          <a:xfrm rot="5400000" flipH="1" flipV="1">
            <a:off x="2182925" y="4011123"/>
            <a:ext cx="364376" cy="1006569"/>
          </a:xfrm>
          <a:prstGeom prst="bentConnector3">
            <a:avLst>
              <a:gd name="adj1" fmla="val 13516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F5DC66C-944E-8DE4-1928-24C0DD636F42}"/>
              </a:ext>
            </a:extLst>
          </p:cNvPr>
          <p:cNvSpPr txBox="1"/>
          <p:nvPr/>
        </p:nvSpPr>
        <p:spPr>
          <a:xfrm>
            <a:off x="3049516" y="3799469"/>
            <a:ext cx="1284515" cy="369332"/>
          </a:xfrm>
          <a:prstGeom prst="rect">
            <a:avLst/>
          </a:prstGeom>
          <a:noFill/>
        </p:spPr>
        <p:txBody>
          <a:bodyPr wrap="square" rtlCol="0">
            <a:spAutoFit/>
          </a:bodyPr>
          <a:lstStyle/>
          <a:p>
            <a:r>
              <a:rPr lang="en-US" altLang="ja-JP" b="1" dirty="0"/>
              <a:t>* : p&lt;0.01</a:t>
            </a:r>
            <a:endParaRPr kumimoji="1" lang="ja-JP" altLang="en-US" b="1" dirty="0"/>
          </a:p>
        </p:txBody>
      </p:sp>
      <p:sp>
        <p:nvSpPr>
          <p:cNvPr id="50" name="テキスト ボックス 49">
            <a:extLst>
              <a:ext uri="{FF2B5EF4-FFF2-40B4-BE49-F238E27FC236}">
                <a16:creationId xmlns:a16="http://schemas.microsoft.com/office/drawing/2014/main" id="{3E017589-551D-4F31-3E83-86CA06B8807B}"/>
              </a:ext>
            </a:extLst>
          </p:cNvPr>
          <p:cNvSpPr txBox="1"/>
          <p:nvPr/>
        </p:nvSpPr>
        <p:spPr>
          <a:xfrm>
            <a:off x="2241862" y="3975266"/>
            <a:ext cx="301363" cy="369332"/>
          </a:xfrm>
          <a:prstGeom prst="rect">
            <a:avLst/>
          </a:prstGeom>
          <a:noFill/>
        </p:spPr>
        <p:txBody>
          <a:bodyPr wrap="square">
            <a:spAutoFit/>
          </a:bodyPr>
          <a:lstStyle/>
          <a:p>
            <a:r>
              <a:rPr lang="en-US" altLang="ja-JP" b="1" dirty="0"/>
              <a:t>*</a:t>
            </a:r>
            <a:endParaRPr lang="ja-JP" altLang="en-US" dirty="0"/>
          </a:p>
        </p:txBody>
      </p:sp>
      <p:sp>
        <p:nvSpPr>
          <p:cNvPr id="51" name="テキスト ボックス 50">
            <a:extLst>
              <a:ext uri="{FF2B5EF4-FFF2-40B4-BE49-F238E27FC236}">
                <a16:creationId xmlns:a16="http://schemas.microsoft.com/office/drawing/2014/main" id="{D434157C-9529-7F7A-0324-8BF316B706C4}"/>
              </a:ext>
            </a:extLst>
          </p:cNvPr>
          <p:cNvSpPr txBox="1"/>
          <p:nvPr/>
        </p:nvSpPr>
        <p:spPr>
          <a:xfrm>
            <a:off x="9100359" y="3253243"/>
            <a:ext cx="759242" cy="369332"/>
          </a:xfrm>
          <a:prstGeom prst="rect">
            <a:avLst/>
          </a:prstGeom>
          <a:noFill/>
        </p:spPr>
        <p:txBody>
          <a:bodyPr wrap="square" rtlCol="0">
            <a:spAutoFit/>
          </a:bodyPr>
          <a:lstStyle/>
          <a:p>
            <a:r>
              <a:rPr kumimoji="1" lang="ja-JP" altLang="en-US" b="1" dirty="0"/>
              <a:t>分身</a:t>
            </a:r>
          </a:p>
        </p:txBody>
      </p:sp>
      <p:sp>
        <p:nvSpPr>
          <p:cNvPr id="52" name="テキスト ボックス 51">
            <a:extLst>
              <a:ext uri="{FF2B5EF4-FFF2-40B4-BE49-F238E27FC236}">
                <a16:creationId xmlns:a16="http://schemas.microsoft.com/office/drawing/2014/main" id="{9C0DE0FE-734F-2476-76EA-23D34BADA108}"/>
              </a:ext>
            </a:extLst>
          </p:cNvPr>
          <p:cNvSpPr txBox="1"/>
          <p:nvPr/>
        </p:nvSpPr>
        <p:spPr>
          <a:xfrm>
            <a:off x="9908427" y="3253243"/>
            <a:ext cx="1415698" cy="369332"/>
          </a:xfrm>
          <a:prstGeom prst="rect">
            <a:avLst/>
          </a:prstGeom>
          <a:noFill/>
        </p:spPr>
        <p:txBody>
          <a:bodyPr wrap="square" rtlCol="0">
            <a:spAutoFit/>
          </a:bodyPr>
          <a:lstStyle/>
          <a:p>
            <a:r>
              <a:rPr kumimoji="1" lang="ja-JP" altLang="en-US" b="1" dirty="0"/>
              <a:t>空間が融合</a:t>
            </a:r>
          </a:p>
        </p:txBody>
      </p:sp>
      <p:sp>
        <p:nvSpPr>
          <p:cNvPr id="53" name="正方形/長方形 52">
            <a:extLst>
              <a:ext uri="{FF2B5EF4-FFF2-40B4-BE49-F238E27FC236}">
                <a16:creationId xmlns:a16="http://schemas.microsoft.com/office/drawing/2014/main" id="{25BD9EB2-DBD8-2866-A362-5ABF1E918619}"/>
              </a:ext>
            </a:extLst>
          </p:cNvPr>
          <p:cNvSpPr/>
          <p:nvPr/>
        </p:nvSpPr>
        <p:spPr>
          <a:xfrm>
            <a:off x="8947373" y="3319307"/>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F74E5577-7432-666C-82DB-FB020BACCCA3}"/>
              </a:ext>
            </a:extLst>
          </p:cNvPr>
          <p:cNvSpPr/>
          <p:nvPr/>
        </p:nvSpPr>
        <p:spPr>
          <a:xfrm>
            <a:off x="9755441" y="3319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B5C7A8B8-1812-8BDE-1597-1AD232D8AD9D}"/>
              </a:ext>
            </a:extLst>
          </p:cNvPr>
          <p:cNvSpPr txBox="1"/>
          <p:nvPr/>
        </p:nvSpPr>
        <p:spPr>
          <a:xfrm>
            <a:off x="1270348" y="6043776"/>
            <a:ext cx="3196100" cy="646331"/>
          </a:xfrm>
          <a:prstGeom prst="rect">
            <a:avLst/>
          </a:prstGeom>
          <a:noFill/>
        </p:spPr>
        <p:txBody>
          <a:bodyPr wrap="square" rtlCol="0">
            <a:spAutoFit/>
          </a:bodyPr>
          <a:lstStyle/>
          <a:p>
            <a:pPr algn="ctr"/>
            <a:r>
              <a:rPr lang="ja-JP" altLang="en-US" dirty="0"/>
              <a:t>設問</a:t>
            </a:r>
            <a:r>
              <a:rPr lang="en-US" altLang="ja-JP" dirty="0"/>
              <a:t>(a) </a:t>
            </a:r>
            <a:r>
              <a:rPr lang="ja-JP" altLang="en-US" dirty="0"/>
              <a:t>同時存在感覚頻度</a:t>
            </a:r>
            <a:endParaRPr lang="en-US" altLang="ja-JP" dirty="0"/>
          </a:p>
          <a:p>
            <a:pPr algn="ctr"/>
            <a:r>
              <a:rPr lang="ja-JP" altLang="en-US" dirty="0"/>
              <a:t>の結果</a:t>
            </a:r>
            <a:endParaRPr kumimoji="1" lang="ja-JP" altLang="en-US" dirty="0"/>
          </a:p>
        </p:txBody>
      </p:sp>
      <p:sp>
        <p:nvSpPr>
          <p:cNvPr id="7" name="テキスト ボックス 6">
            <a:extLst>
              <a:ext uri="{FF2B5EF4-FFF2-40B4-BE49-F238E27FC236}">
                <a16:creationId xmlns:a16="http://schemas.microsoft.com/office/drawing/2014/main" id="{C0B72F06-2A06-FD7F-7197-11913347B754}"/>
              </a:ext>
            </a:extLst>
          </p:cNvPr>
          <p:cNvSpPr txBox="1"/>
          <p:nvPr/>
        </p:nvSpPr>
        <p:spPr>
          <a:xfrm>
            <a:off x="8346732" y="6046426"/>
            <a:ext cx="3499303" cy="369332"/>
          </a:xfrm>
          <a:prstGeom prst="rect">
            <a:avLst/>
          </a:prstGeom>
          <a:noFill/>
        </p:spPr>
        <p:txBody>
          <a:bodyPr wrap="square" rtlCol="0">
            <a:spAutoFit/>
          </a:bodyPr>
          <a:lstStyle/>
          <a:p>
            <a:pPr algn="ctr"/>
            <a:r>
              <a:rPr lang="ja-JP" altLang="en-US" dirty="0"/>
              <a:t>設問</a:t>
            </a:r>
            <a:r>
              <a:rPr lang="en-US" altLang="ja-JP" dirty="0"/>
              <a:t>(b) </a:t>
            </a:r>
            <a:r>
              <a:rPr lang="ja-JP" altLang="en-US" dirty="0"/>
              <a:t>空間と身体感覚の結果</a:t>
            </a:r>
            <a:endParaRPr kumimoji="1" lang="ja-JP" altLang="en-US" dirty="0"/>
          </a:p>
        </p:txBody>
      </p:sp>
      <p:sp>
        <p:nvSpPr>
          <p:cNvPr id="8" name="テキスト ボックス 7">
            <a:extLst>
              <a:ext uri="{FF2B5EF4-FFF2-40B4-BE49-F238E27FC236}">
                <a16:creationId xmlns:a16="http://schemas.microsoft.com/office/drawing/2014/main" id="{429280F5-E686-5C61-17DF-86A7A2EED199}"/>
              </a:ext>
            </a:extLst>
          </p:cNvPr>
          <p:cNvSpPr txBox="1"/>
          <p:nvPr/>
        </p:nvSpPr>
        <p:spPr>
          <a:xfrm>
            <a:off x="5530207" y="6018828"/>
            <a:ext cx="1654249" cy="369332"/>
          </a:xfrm>
          <a:prstGeom prst="rect">
            <a:avLst/>
          </a:prstGeom>
          <a:noFill/>
        </p:spPr>
        <p:txBody>
          <a:bodyPr wrap="square" rtlCol="0">
            <a:spAutoFit/>
          </a:bodyPr>
          <a:lstStyle/>
          <a:p>
            <a:pPr algn="ctr"/>
            <a:r>
              <a:rPr lang="ja-JP" altLang="en-US" dirty="0"/>
              <a:t>操作時間</a:t>
            </a:r>
            <a:endParaRPr kumimoji="1" lang="ja-JP" altLang="en-US" dirty="0"/>
          </a:p>
        </p:txBody>
      </p:sp>
      <p:sp>
        <p:nvSpPr>
          <p:cNvPr id="9" name="テキスト ボックス 8">
            <a:extLst>
              <a:ext uri="{FF2B5EF4-FFF2-40B4-BE49-F238E27FC236}">
                <a16:creationId xmlns:a16="http://schemas.microsoft.com/office/drawing/2014/main" id="{CAA18B33-6A1F-BA4A-153C-A8E3D57484E4}"/>
              </a:ext>
            </a:extLst>
          </p:cNvPr>
          <p:cNvSpPr txBox="1"/>
          <p:nvPr/>
        </p:nvSpPr>
        <p:spPr>
          <a:xfrm>
            <a:off x="4730118" y="5367741"/>
            <a:ext cx="627682" cy="276999"/>
          </a:xfrm>
          <a:prstGeom prst="rect">
            <a:avLst/>
          </a:prstGeom>
          <a:noFill/>
        </p:spPr>
        <p:txBody>
          <a:bodyPr wrap="square" rtlCol="0">
            <a:spAutoFit/>
          </a:bodyPr>
          <a:lstStyle/>
          <a:p>
            <a:r>
              <a:rPr kumimoji="1" lang="en-US" altLang="ja-JP" sz="1200" b="1" dirty="0"/>
              <a:t>10</a:t>
            </a:r>
            <a:endParaRPr kumimoji="1" lang="ja-JP" altLang="en-US" sz="1200" b="1" dirty="0"/>
          </a:p>
        </p:txBody>
      </p:sp>
      <p:cxnSp>
        <p:nvCxnSpPr>
          <p:cNvPr id="11" name="直線コネクタ 10">
            <a:extLst>
              <a:ext uri="{FF2B5EF4-FFF2-40B4-BE49-F238E27FC236}">
                <a16:creationId xmlns:a16="http://schemas.microsoft.com/office/drawing/2014/main" id="{B19D76F1-0CB0-91CA-D872-46E95FF287ED}"/>
              </a:ext>
            </a:extLst>
          </p:cNvPr>
          <p:cNvCxnSpPr/>
          <p:nvPr/>
        </p:nvCxnSpPr>
        <p:spPr>
          <a:xfrm>
            <a:off x="5028719" y="5513860"/>
            <a:ext cx="26467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C26D6662-0E26-A398-1FBC-97957F9CBBF3}"/>
              </a:ext>
            </a:extLst>
          </p:cNvPr>
          <p:cNvSpPr txBox="1"/>
          <p:nvPr/>
        </p:nvSpPr>
        <p:spPr>
          <a:xfrm>
            <a:off x="7207083" y="5310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spTree>
    <p:extLst>
      <p:ext uri="{BB962C8B-B14F-4D97-AF65-F5344CB8AC3E}">
        <p14:creationId xmlns:p14="http://schemas.microsoft.com/office/powerpoint/2010/main" val="15324129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TotalTime>
  <Words>1427</Words>
  <Application>Microsoft Office PowerPoint</Application>
  <PresentationFormat>ワイド画面</PresentationFormat>
  <Paragraphs>125</Paragraphs>
  <Slides>5</Slides>
  <Notes>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Meiryo UI</vt:lpstr>
      <vt:lpstr>Arial</vt:lpstr>
      <vt:lpstr>Cambria Math</vt:lpstr>
      <vt:lpstr>Segoe UI</vt:lpstr>
      <vt:lpstr>Office テーマ</vt:lpstr>
      <vt:lpstr>複数のテレプレゼンスロボットを用いた ２重身体感覚に関する研究</vt:lpstr>
      <vt:lpstr>背景</vt:lpstr>
      <vt:lpstr>２重化された身体認知の仮定</vt:lpstr>
      <vt:lpstr>ユーザ評価</vt:lpstr>
      <vt:lpstr>結果と考察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小島　優希也</cp:lastModifiedBy>
  <cp:revision>148</cp:revision>
  <dcterms:created xsi:type="dcterms:W3CDTF">2023-06-28T07:51:44Z</dcterms:created>
  <dcterms:modified xsi:type="dcterms:W3CDTF">2024-02-05T08:24:22Z</dcterms:modified>
</cp:coreProperties>
</file>